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short talk is for anyone thinking about becoming a poll worker in Sample County. It covers the questions people ask most: how long the day is, whether it's paid, what training you need, and what you actually do.
Sources: the Florida Division of Elections' Polling Place Procedures Manual (DS-DE 11, effective July 2024, adopted by Rule 1S-2.034, F.A.C.) and the Florida Statutes. Full list on the last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 workers run the polling place during early voting and on Election Day. The manual calls the whole group the 'election team': the election board (the clerk and inspectors), other poll workers, and the deputy sheriff.
Inspectors may set up a tabulator, manage equipment or ballots, check voters in, instruct voters, and assist the clerk. The clerk oversees the polling place (at early voting, the site manager). Other roles named in the manual: equipment managers, ballot managers, and assistants.
Source: Manual Ch. I-B Definitions (p. 5) and Ch. II-A (p. 7); s. 102.012, 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Florida law (s. 102.012(2), F.S.) says each member of the election board must be able to read and write English and must be a registered voter of the county where they serve, or a person who has preregistered to vote in that county. Floridians can preregister starting on their 16th birthday (s. 97.041(1)(b), F.S.), so 16- and 17-year-olds who have preregistered can serve.
A person whose name is on the ballot as an opposed candidate can't serve. No election board may be made up only of members of one political party (except in a primary where only one party has candidates on the ballot).
Training before each election is required (s. 102.014, 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election team must arrive at its polling place by 6 a.m. to set up. Polls must open at 7 a.m. and close at 7 p.m. Anyone in line at 7 p.m. is allowed to vote. After the last voter, the team locks the equipment, reconciles the ballots, and returns materials, so plan for a long day. The 13+ hours figure is 6 a.m. to 7 p.m. plus closing time.
Sources: Manual Ch. II-A (p. 7) and Ch. IX (p. 36); s. 102.012(4) and s. 100.011(1), 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Florida law, s. 101.657(1)(d), F.S.: for elections that include state or federal races, early voting must begin on the 10th day before the election and end on the 3rd day before the election (the Saturday before a Tuesday Election Day), for at least 8 and no more than 12 hours a day at each site. The Supervisor of Elections may also offer early voting on the 15th, 14th, 13th, 12th, or 11th day before the election, and on the 2nd day before (the Sunday before Election Day), also 8 to 12 hours a day. So early voting can run as many as 14 days.
For elections without state or federal races, the Supervisor decides whether to offer early voting and sets the hours.
Days and hours vary by county and site. Sample County's schedule isn't listed on its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Under s. 102.021(1), F.S., each inspector and clerk (and each deputy sheriff serving at a precinct) is paid by the Supervisor of Elections. Under s. 102.021(2), poll workers may also receive pay and travel expenses for attending the required training. The state doesn't set a rate; each county does.
Sample County's website says each Florida county sets its own pay and training schedule and doesn't list rates. Before presenting, fill in the current Sample County rate if you have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s. 102.014, F.S., the Supervisor of Elections trains inspectors, clerks, and deputy sheriffs before each primary, general, and special election, using a statewide uniform curriculum from the Division of Elections. Minimums: 2 hours for inspectors and 3 hours for clerks, before each election. A clerk must also show a working knowledge of voter registration, voting system operation, balloting and polling place procedures, and problem-solving and conflict-resolution skills.
Every poll worker must also complete the statewide disability etiquette and sensitivity program before working in the current election cycle; Supervisors work with a recognized disability organization on it (s. 102.014(7)).
The state manual must be available in every polling place (s. 102.014(5)).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a.m.: the team arrives. Before polls open, every poll worker signs the oath; the team compares the ballots to the sample ballot and certifies in writing that they match; and sets up booths, accessible equipment, signs, and the 150-foot no-solicitation zone.
7 a.m.: the clerk announces the polls are open. The public can watch setup from a set area but must leave when the polls open.
During the day: check voters in, hand out ballots, help voters, and check booths after each voter.
7 p.m.: the clerk announces the polls are closed; anyone in line may still vote.
After close: lock the voting equipment, reconcile ballots, post results at the polls, sign the certificate of results, and seal and return materials to the Supervisor.
Source: Manual Ch. II (pp. 7-8), Ch. III, Ch. IX (pp. 36-38).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Check-in: voters show a current, valid photo ID with a signature; you find them on the precinct register and compare signatures (Manual Ch. IV).
Right ballot: the ballot must match the voter's address and, in a primary, their party (Ch. V-A).
Help: any voter may ask for help. If a voter in the booth asks how to use the equipment, two poll workers (of different parties if possible) help, then step away (Ch. VI-VII).
Privacy: booths are set up so no one can see another voter's ballot; after each voter, a poll worker checks the booth for left-behind ballots or materials (Ch. II-C, III-D).
Fair and calm: poll workers stay nonpartisan (Ch. III-C). Close and count: ballot accounting at the end of every voting day (Ch. IX-D).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Chapter III: the election team must wear ID badges; poll workers should avoid personal electronics and other distractions so they can focus on voters; and poll workers must stay nonpartisan on duty. That means no campaign buttons, shirts, hats, or other political items; no talking about any candidate, party, or issue with other poll workers, poll watchers, or voters; and no visible campaign material.
No photography is allowed in the polling room or early voting area. The one exception: voters may photograph their own ballot.
Voters, on the other hand, may wear campaign items and bring pre-marked sample ballots or campaign literature for their own use (Ch. III-D).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Mistakes: the election board decides questions by majority vote; the clerk is responsible for the team; and the manual tells poll workers to contact their supervisor or the Supervisor of Elections' office with questions (Manual pp. 4-5; s. 102.012(1)(a)).
Not on the list: the manual has search tips and steps; if eligibility can't be confirmed, the voter can vote a provisional ballot, which the manual calls a fail-safe. The canvassing board decides later whether it counts (Ch. IV-C, Ch. V-B; s. 101.048).
Upset voters: stay calm, listen, offer help, and ask the clerk or deputy if a voter becomes very angry or threatening (Ch. V-I).
Technology: each precinct must have a Voting Systems Operations Manual for its equipment (Ch. VIII-A).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two ways to take the next step. The line under the title is from Sample County's poll worker page. The link and phone number are from the Sample County Supervisor of Elections website (a fictional demo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web addresses:
Manual: https://dos.fl.gov/media/708161/final-ds-de-11-manual.pdf
Where the state posts the manual: https://dos.fl.gov/elections/forms-publications/forms/forms-incorporated-in-rule/
Rule 1S-2.034: https://www.flrules.org/gateway/ruleNo.asp?id=1S-2.034 (history shows the latest amendment effective 7-31-24)
s. 97.041 (preregistration at 16): http://www.leg.state.fl.us/statutes/index.cfm?App_mode=Display_Statute&amp;URL=0000-0099/0097/Sections/0097.041.html
s. 100.011 (poll hours): http://www.leg.state.fl.us/statutes/index.cfm?App_mode=Display_Statute&amp;URL=0100-0199/0100/Sections/0100.011.html
s. 101.657 (early voting): http://www.leg.state.fl.us/statutes/index.cfm?App_mode=Display_Statute&amp;URL=0100-0199/0101/Sections/0101.657.html
s. 102.012 (inspectors and clerks): http://www.leg.state.fl.us/statutes/index.cfm?App_mode=Display_Statute&amp;URL=0100-0199/0102/Sections/0102.012.html
s. 102.014 (training): http://www.leg.state.fl.us/statutes/index.cfm?App_mode=Display_Statute&amp;URL=0100-0199/0102/Sections/0102.014.html
s. 102.021 (pay): http://www.leg.state.fl.us/statutes/index.cfm?App_mode=Display_Statute&amp;URL=0100-0199/0102/Sections/0102.021.html
Sample County: https://samplecounty.example/pollworkers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3F7F5"/>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rtlCol="0"/>
          <a:lstStyle>
            <a:lvl1pPr algn="l" indent="0" marL="0">
              <a:buNone/>
              <a:defRPr lang="en-US" sz="3200" b="1" dirty="0">
                <a:solidFill>
                  <a:srgbClr val="1D5C4D"/>
                </a:solidFill>
                <a:latin typeface="Segoe UI" pitchFamily="34" charset="0"/>
                <a:ea typeface="Segoe UI" pitchFamily="34" charset="-122"/>
                <a:cs typeface="Segoe UI" pitchFamily="34" charset="-120"/>
              </a:defRPr>
            </a:lvl1pPr>
          </a:lstStyle>
          <a:p>
            <a:pPr algn="l" indent="0" marL="0">
              <a:buNone/>
            </a:pPr>
            <a:endParaRPr lang="en-US" sz="3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1D5C4D"/>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017520"/>
            <a:ext cx="7589520" cy="1645920"/>
          </a:xfrm>
          <a:prstGeom prst="rect">
            <a:avLst/>
          </a:prstGeom>
          <a:noFill/>
          <a:ln/>
        </p:spPr>
        <p:txBody>
          <a:bodyPr wrap="square" rtlCol="0"/>
          <a:lstStyle>
            <a:lvl1pPr algn="l" indent="0" marL="0">
              <a:buNone/>
              <a:defRPr lang="en-US" sz="4400" b="1" dirty="0">
                <a:solidFill>
                  <a:srgbClr val="FFFFFF"/>
                </a:solidFill>
                <a:latin typeface="Segoe UI" pitchFamily="34" charset="0"/>
                <a:ea typeface="Segoe UI" pitchFamily="34" charset="-122"/>
                <a:cs typeface="Segoe UI" pitchFamily="34" charset="-120"/>
              </a:defRPr>
            </a:lvl1pPr>
          </a:lstStyle>
          <a:p>
            <a:pPr algn="l" indent="0" marL="0">
              <a:buNone/>
            </a:pPr>
            <a:endParaRPr lang="en-US" sz="4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
    <p:bg>
      <p:bgPr>
        <a:solidFill>
          <a:srgbClr val="1D5C4D"/>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822960"/>
            <a:ext cx="11094415" cy="868680"/>
          </a:xfrm>
          <a:prstGeom prst="rect">
            <a:avLst/>
          </a:prstGeom>
          <a:noFill/>
          <a:ln/>
        </p:spPr>
        <p:txBody>
          <a:bodyPr wrap="square" rtlCol="0"/>
          <a:lstStyle>
            <a:lvl1pPr algn="l" indent="0" marL="0">
              <a:buNone/>
              <a:defRPr lang="en-US" sz="4000" b="1" dirty="0">
                <a:solidFill>
                  <a:srgbClr val="FFFFFF"/>
                </a:solidFill>
                <a:latin typeface="Segoe UI" pitchFamily="34" charset="0"/>
                <a:ea typeface="Segoe UI" pitchFamily="34" charset="-122"/>
                <a:cs typeface="Segoe UI" pitchFamily="34" charset="-120"/>
              </a:defRPr>
            </a:lvl1pPr>
          </a:lstStyle>
          <a:p>
            <a:pPr algn="l" indent="0" marL="0">
              <a:buNone/>
            </a:pPr>
            <a:endParaRPr lang="en-US" sz="4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2.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2.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2.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2.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2.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2.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2.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hyperlink" Target="https://samplecounty.example/pollworkers" TargetMode="External"/><Relationship Id="rId3" Type="http://schemas.openxmlformats.org/officeDocument/2006/relationships/image" Target="../media/image-12-2.png"/><Relationship Id="rId4" Type="http://schemas.openxmlformats.org/officeDocument/2006/relationships/image" Target="../media/image-12-3.png"/><Relationship Id="rId5" Type="http://schemas.openxmlformats.org/officeDocument/2006/relationships/slideLayout" Target="../slideLayouts/slideLayout4.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hyperlink" Target="https://dos.fl.gov/media/708161/final-ds-de-11-manual.pdf" TargetMode="External"/><Relationship Id="rId3" Type="http://schemas.openxmlformats.org/officeDocument/2006/relationships/hyperlink" Target="https://dos.fl.gov/elections/forms-publications/forms/forms-incorporated-in-rule/" TargetMode="External"/><Relationship Id="rId4" Type="http://schemas.openxmlformats.org/officeDocument/2006/relationships/hyperlink" Target="https://www.flrules.org/gateway/ruleNo.asp?id=1S-2.034" TargetMode="External"/><Relationship Id="rId5" Type="http://schemas.openxmlformats.org/officeDocument/2006/relationships/hyperlink" Target="http://www.leg.state.fl.us/statutes/index.cfm?App_mode=Display_Statute&amp;URL=0000-0099/0097/Sections/0097.041.html" TargetMode="External"/><Relationship Id="rId6" Type="http://schemas.openxmlformats.org/officeDocument/2006/relationships/hyperlink" Target="http://www.leg.state.fl.us/statutes/index.cfm?App_mode=Display_Statute&amp;URL=0100-0199/0100/Sections/0100.011.html" TargetMode="External"/><Relationship Id="rId7" Type="http://schemas.openxmlformats.org/officeDocument/2006/relationships/hyperlink" Target="http://www.leg.state.fl.us/statutes/index.cfm?App_mode=Display_Statute&amp;URL=0100-0199/0101/Sections/0101.657.html" TargetMode="External"/><Relationship Id="rId8" Type="http://schemas.openxmlformats.org/officeDocument/2006/relationships/hyperlink" Target="http://www.leg.state.fl.us/statutes/index.cfm?App_mode=Display_Statute&amp;URL=0100-0199/0102/Sections/0102.012.html" TargetMode="External"/><Relationship Id="rId9" Type="http://schemas.openxmlformats.org/officeDocument/2006/relationships/hyperlink" Target="http://www.leg.state.fl.us/statutes/index.cfm?App_mode=Display_Statute&amp;URL=0100-0199/0102/Sections/0102.014.html" TargetMode="External"/><Relationship Id="rId10" Type="http://schemas.openxmlformats.org/officeDocument/2006/relationships/hyperlink" Target="http://www.leg.state.fl.us/statutes/index.cfm?App_mode=Display_Statute&amp;URL=0100-0199/0102/Sections/0102.021.html" TargetMode="External"/><Relationship Id="rId11" Type="http://schemas.openxmlformats.org/officeDocument/2006/relationships/hyperlink" Target="https://samplecounty.example/pollworkers" TargetMode="External"/><Relationship Id="rId12" Type="http://schemas.openxmlformats.org/officeDocument/2006/relationships/slideLayout" Target="../slideLayouts/slideLayout2.xml"/><Relationship Id="rId1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3017520"/>
            <a:ext cx="7589520" cy="1645920"/>
          </a:xfrm>
          <a:prstGeom prst="rect">
            <a:avLst/>
          </a:prstGeom>
          <a:noFill/>
          <a:ln/>
        </p:spPr>
        <p:txBody>
          <a:bodyPr wrap="square" lIns="0" tIns="0" rIns="0" bIns="0" rtlCol="0" anchor="t"/>
          <a:lstStyle/>
          <a:p>
            <a:pPr algn="l" indent="0" marL="0">
              <a:buNone/>
            </a:pPr>
            <a:r>
              <a:rPr lang="en-US" sz="4400" b="1" dirty="0">
                <a:solidFill>
                  <a:srgbClr val="FFFFFF"/>
                </a:solidFill>
                <a:latin typeface="Segoe UI" pitchFamily="34" charset="0"/>
                <a:ea typeface="Segoe UI" pitchFamily="34" charset="-122"/>
                <a:cs typeface="Segoe UI" pitchFamily="34" charset="-120"/>
              </a:rPr>
              <a:t>Help Your Neighbors Vote</a:t>
            </a:r>
            <a:endParaRPr lang="en-US" sz="4400" dirty="0"/>
          </a:p>
        </p:txBody>
      </p:sp>
      <p:sp>
        <p:nvSpPr>
          <p:cNvPr id="3" name="Shape 1">
            <a:extLst>
              <a:ext uri="{C183D7F6-B498-43B3-948B-1728B52AA6E4}">
                <adec:decorative xmlns:adec="http://schemas.microsoft.com/office/drawing/2017/decorative" val="1"/>
              </a:ext>
            </a:extLst>
          </p:cNvPr>
          <p:cNvSpPr/>
          <p:nvPr/>
        </p:nvSpPr>
        <p:spPr>
          <a:xfrm>
            <a:off x="548640" y="502920"/>
            <a:ext cx="4480560" cy="1572768"/>
          </a:xfrm>
          <a:prstGeom prst="roundRect">
            <a:avLst>
              <a:gd name="adj" fmla="val 8140"/>
            </a:avLst>
          </a:prstGeom>
          <a:solidFill>
            <a:srgbClr val="FFFFFF"/>
          </a:solidFill>
          <a:ln/>
        </p:spPr>
      </p:sp>
      <p:pic>
        <p:nvPicPr>
          <p:cNvPr id="4" name="Image 0" descr="Sample County Supervisor of Elections logo">    </p:cNvPr>
          <p:cNvPicPr>
            <a:picLocks noChangeAspect="1"/>
          </p:cNvPicPr>
          <p:nvPr/>
        </p:nvPicPr>
        <p:blipFill>
          <a:blip r:embed="rId1"/>
          <a:stretch>
            <a:fillRect/>
          </a:stretch>
        </p:blipFill>
        <p:spPr>
          <a:xfrm>
            <a:off x="777240" y="658368"/>
            <a:ext cx="4023360" cy="1257300"/>
          </a:xfrm>
          <a:prstGeom prst="rect">
            <a:avLst/>
          </a:prstGeom>
        </p:spPr>
      </p:pic>
      <p:sp>
        <p:nvSpPr>
          <p:cNvPr id="5" name="Shape 2">
            <a:extLst>
              <a:ext uri="{C183D7F6-B498-43B3-948B-1728B52AA6E4}">
                <adec:decorative xmlns:adec="http://schemas.microsoft.com/office/drawing/2017/decorative" val="1"/>
              </a:ext>
            </a:extLst>
          </p:cNvPr>
          <p:cNvSpPr/>
          <p:nvPr/>
        </p:nvSpPr>
        <p:spPr>
          <a:xfrm>
            <a:off x="8046720" y="4206240"/>
            <a:ext cx="3200400" cy="3200400"/>
          </a:xfrm>
          <a:prstGeom prst="pie">
            <a:avLst>
              <a:gd name="adj1" fmla="val 10800000"/>
              <a:gd name="adj2" fmla="val 21600000"/>
            </a:avLst>
          </a:prstGeom>
          <a:solidFill>
            <a:srgbClr val="E07A2F"/>
          </a:solidFill>
          <a:ln/>
        </p:spPr>
      </p:sp>
      <p:sp>
        <p:nvSpPr>
          <p:cNvPr id="6" name="Shape 3">
            <a:extLst>
              <a:ext uri="{C183D7F6-B498-43B3-948B-1728B52AA6E4}">
                <adec:decorative xmlns:adec="http://schemas.microsoft.com/office/drawing/2017/decorative" val="1"/>
              </a:ext>
            </a:extLst>
          </p:cNvPr>
          <p:cNvSpPr/>
          <p:nvPr/>
        </p:nvSpPr>
        <p:spPr>
          <a:xfrm>
            <a:off x="7854696" y="5806440"/>
            <a:ext cx="3584448" cy="112014"/>
          </a:xfrm>
          <a:prstGeom prst="rect">
            <a:avLst/>
          </a:prstGeom>
          <a:solidFill>
            <a:srgbClr val="FFFFFF"/>
          </a:solidFill>
          <a:ln/>
        </p:spPr>
      </p:sp>
      <p:sp>
        <p:nvSpPr>
          <p:cNvPr id="7" name="Text 4"/>
          <p:cNvSpPr txBox="1"/>
          <p:nvPr/>
        </p:nvSpPr>
        <p:spPr>
          <a:xfrm>
            <a:off x="548640" y="2514600"/>
            <a:ext cx="7315200" cy="365760"/>
          </a:xfrm>
          <a:prstGeom prst="rect">
            <a:avLst/>
          </a:prstGeom>
          <a:noFill/>
          <a:ln/>
        </p:spPr>
        <p:txBody>
          <a:bodyPr wrap="square" lIns="0" tIns="0" rIns="0" bIns="0" rtlCol="0" anchor="t"/>
          <a:lstStyle/>
          <a:p>
            <a:pPr indent="0" marL="0">
              <a:buNone/>
            </a:pPr>
            <a:r>
              <a:rPr lang="en-US" sz="1800" b="1" spc="200" kern="0" dirty="0">
                <a:solidFill>
                  <a:srgbClr val="DCEBE5"/>
                </a:solidFill>
                <a:latin typeface="Segoe UI" pitchFamily="34" charset="0"/>
                <a:ea typeface="Segoe UI" pitchFamily="34" charset="-122"/>
                <a:cs typeface="Segoe UI" pitchFamily="34" charset="-120"/>
              </a:rPr>
              <a:t>POLL WORKER INFORMATION SESSION</a:t>
            </a:r>
            <a:endParaRPr lang="en-US" sz="1800" dirty="0"/>
          </a:p>
        </p:txBody>
      </p:sp>
      <p:sp>
        <p:nvSpPr>
          <p:cNvPr id="8" name="Text 5"/>
          <p:cNvSpPr txBox="1"/>
          <p:nvPr/>
        </p:nvSpPr>
        <p:spPr>
          <a:xfrm>
            <a:off x="548640" y="4005072"/>
            <a:ext cx="7223760" cy="1097280"/>
          </a:xfrm>
          <a:prstGeom prst="rect">
            <a:avLst/>
          </a:prstGeom>
          <a:noFill/>
          <a:ln/>
        </p:spPr>
        <p:txBody>
          <a:bodyPr wrap="square" lIns="0" tIns="0" rIns="0" bIns="0" rtlCol="0" anchor="t"/>
          <a:lstStyle/>
          <a:p>
            <a:pPr indent="0" marL="0">
              <a:buNone/>
            </a:pPr>
            <a:r>
              <a:rPr lang="en-US" sz="2200" dirty="0">
                <a:solidFill>
                  <a:srgbClr val="DCEBE5"/>
                </a:solidFill>
                <a:latin typeface="Segoe UI" pitchFamily="34" charset="0"/>
                <a:ea typeface="Segoe UI" pitchFamily="34" charset="-122"/>
                <a:cs typeface="Segoe UI" pitchFamily="34" charset="-120"/>
              </a:rPr>
              <a:t>What it's like to be a poll worker: the hours, the pay, the training, and the day itself</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What does a poll worker do?</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Poll Worker Overview</a:t>
            </a:r>
            <a:endParaRPr lang="en-US" sz="1000" dirty="0"/>
          </a:p>
        </p:txBody>
      </p:sp>
      <p:sp>
        <p:nvSpPr>
          <p:cNvPr id="6" name="Text 2"/>
          <p:cNvSpPr txBox="1"/>
          <p:nvPr/>
        </p:nvSpPr>
        <p:spPr>
          <a:xfrm>
            <a:off x="548640" y="1325880"/>
            <a:ext cx="11094415" cy="685800"/>
          </a:xfrm>
          <a:prstGeom prst="rect">
            <a:avLst/>
          </a:prstGeom>
          <a:noFill/>
          <a:ln/>
        </p:spPr>
        <p:txBody>
          <a:bodyPr wrap="square" lIns="0" tIns="0" rIns="0" bIns="0" rtlCol="0" anchor="t"/>
          <a:lstStyle/>
          <a:p>
            <a:pPr indent="0" marL="0">
              <a:buNone/>
            </a:pPr>
            <a:r>
              <a:rPr lang="en-US" sz="2000" dirty="0">
                <a:solidFill>
                  <a:srgbClr val="222222"/>
                </a:solidFill>
                <a:latin typeface="Segoe UI" pitchFamily="34" charset="0"/>
                <a:ea typeface="Segoe UI" pitchFamily="34" charset="-122"/>
                <a:cs typeface="Segoe UI" pitchFamily="34" charset="-120"/>
              </a:rPr>
              <a:t>Poll workers run the polling place during early voting and on Election Day. You work as part of a small election team.</a:t>
            </a:r>
            <a:endParaRPr lang="en-US" sz="2000" dirty="0"/>
          </a:p>
        </p:txBody>
      </p:sp>
      <p:sp>
        <p:nvSpPr>
          <p:cNvPr id="7" name="Shape 3">
            <a:extLst>
              <a:ext uri="{C183D7F6-B498-43B3-948B-1728B52AA6E4}">
                <adec:decorative xmlns:adec="http://schemas.microsoft.com/office/drawing/2017/decorative" val="1"/>
              </a:ext>
            </a:extLst>
          </p:cNvPr>
          <p:cNvSpPr/>
          <p:nvPr/>
        </p:nvSpPr>
        <p:spPr>
          <a:xfrm>
            <a:off x="548640" y="2148840"/>
            <a:ext cx="3484778" cy="3154680"/>
          </a:xfrm>
          <a:prstGeom prst="roundRect">
            <a:avLst>
              <a:gd name="adj" fmla="val 3478"/>
            </a:avLst>
          </a:prstGeom>
          <a:solidFill>
            <a:srgbClr val="FFFFFF"/>
          </a:solidFill>
          <a:ln/>
          <a:effectLst>
            <a:outerShdw sx="100000" sy="100000" kx="0" ky="0" algn="bl" rotWithShape="0" blurRad="76200" dist="25400" dir="5400000">
              <a:srgbClr val="000000">
                <a:alpha val="12000"/>
              </a:srgbClr>
            </a:outerShdw>
          </a:effectLst>
        </p:spPr>
      </p:sp>
      <p:sp>
        <p:nvSpPr>
          <p:cNvPr id="8" name="Shape 4">
            <a:extLst>
              <a:ext uri="{C183D7F6-B498-43B3-948B-1728B52AA6E4}">
                <adec:decorative xmlns:adec="http://schemas.microsoft.com/office/drawing/2017/decorative" val="1"/>
              </a:ext>
            </a:extLst>
          </p:cNvPr>
          <p:cNvSpPr/>
          <p:nvPr/>
        </p:nvSpPr>
        <p:spPr>
          <a:xfrm>
            <a:off x="822960" y="2423160"/>
            <a:ext cx="777240" cy="777240"/>
          </a:xfrm>
          <a:prstGeom prst="ellipse">
            <a:avLst/>
          </a:prstGeom>
          <a:solidFill>
            <a:srgbClr val="1D5C4D"/>
          </a:solidFill>
          <a:ln/>
        </p:spPr>
      </p:sp>
      <p:pic>
        <p:nvPicPr>
          <p:cNvPr id="9"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93953" y="2594153"/>
            <a:ext cx="435254" cy="435254"/>
          </a:xfrm>
          <a:prstGeom prst="rect">
            <a:avLst/>
          </a:prstGeom>
        </p:spPr>
      </p:pic>
      <p:sp>
        <p:nvSpPr>
          <p:cNvPr id="10" name="Text 5"/>
          <p:cNvSpPr txBox="1"/>
          <p:nvPr/>
        </p:nvSpPr>
        <p:spPr>
          <a:xfrm>
            <a:off x="822960" y="3337560"/>
            <a:ext cx="2936138" cy="411480"/>
          </a:xfrm>
          <a:prstGeom prst="rect">
            <a:avLst/>
          </a:prstGeom>
          <a:noFill/>
          <a:ln/>
        </p:spPr>
        <p:txBody>
          <a:bodyPr wrap="square" lIns="0" tIns="0" rIns="0" bIns="0" rtlCol="0" anchor="t"/>
          <a:lstStyle/>
          <a:p>
            <a:pPr indent="0" marL="0">
              <a:buNone/>
            </a:pPr>
            <a:r>
              <a:rPr lang="en-US" sz="2200" b="1" dirty="0">
                <a:solidFill>
                  <a:srgbClr val="1D5C4D"/>
                </a:solidFill>
                <a:latin typeface="Segoe UI" pitchFamily="34" charset="0"/>
                <a:ea typeface="Segoe UI" pitchFamily="34" charset="-122"/>
                <a:cs typeface="Segoe UI" pitchFamily="34" charset="-120"/>
              </a:rPr>
              <a:t>Inspector</a:t>
            </a:r>
            <a:endParaRPr lang="en-US" sz="2200" dirty="0"/>
          </a:p>
        </p:txBody>
      </p:sp>
      <p:sp>
        <p:nvSpPr>
          <p:cNvPr id="11" name="Text 6"/>
          <p:cNvSpPr txBox="1"/>
          <p:nvPr/>
        </p:nvSpPr>
        <p:spPr>
          <a:xfrm>
            <a:off x="822960" y="3813048"/>
            <a:ext cx="2981858" cy="14173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Checks voters in, hands out ballots, runs equipment, and helps voters.</a:t>
            </a:r>
            <a:endParaRPr lang="en-US" sz="1800" dirty="0"/>
          </a:p>
        </p:txBody>
      </p:sp>
      <p:sp>
        <p:nvSpPr>
          <p:cNvPr id="12" name="Shape 7">
            <a:extLst>
              <a:ext uri="{C183D7F6-B498-43B3-948B-1728B52AA6E4}">
                <adec:decorative xmlns:adec="http://schemas.microsoft.com/office/drawing/2017/decorative" val="1"/>
              </a:ext>
            </a:extLst>
          </p:cNvPr>
          <p:cNvSpPr/>
          <p:nvPr/>
        </p:nvSpPr>
        <p:spPr>
          <a:xfrm>
            <a:off x="4353458" y="2148840"/>
            <a:ext cx="3484778" cy="3154680"/>
          </a:xfrm>
          <a:prstGeom prst="roundRect">
            <a:avLst>
              <a:gd name="adj" fmla="val 3478"/>
            </a:avLst>
          </a:prstGeom>
          <a:solidFill>
            <a:srgbClr val="FFFFFF"/>
          </a:solidFill>
          <a:ln/>
          <a:effectLst>
            <a:outerShdw sx="100000" sy="100000" kx="0" ky="0" algn="bl" rotWithShape="0" blurRad="76200" dist="25400" dir="5400000">
              <a:srgbClr val="000000">
                <a:alpha val="12000"/>
              </a:srgbClr>
            </a:outerShdw>
          </a:effectLst>
        </p:spPr>
      </p:sp>
      <p:sp>
        <p:nvSpPr>
          <p:cNvPr id="13" name="Shape 8">
            <a:extLst>
              <a:ext uri="{C183D7F6-B498-43B3-948B-1728B52AA6E4}">
                <adec:decorative xmlns:adec="http://schemas.microsoft.com/office/drawing/2017/decorative" val="1"/>
              </a:ext>
            </a:extLst>
          </p:cNvPr>
          <p:cNvSpPr/>
          <p:nvPr/>
        </p:nvSpPr>
        <p:spPr>
          <a:xfrm>
            <a:off x="4627778" y="2423160"/>
            <a:ext cx="777240" cy="777240"/>
          </a:xfrm>
          <a:prstGeom prst="ellipse">
            <a:avLst/>
          </a:prstGeom>
          <a:solidFill>
            <a:srgbClr val="1D5C4D"/>
          </a:solidFill>
          <a:ln/>
        </p:spPr>
      </p:sp>
      <p:pic>
        <p:nvPicPr>
          <p:cNvPr id="14"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98771" y="2594153"/>
            <a:ext cx="435254" cy="435254"/>
          </a:xfrm>
          <a:prstGeom prst="rect">
            <a:avLst/>
          </a:prstGeom>
        </p:spPr>
      </p:pic>
      <p:sp>
        <p:nvSpPr>
          <p:cNvPr id="15" name="Text 9"/>
          <p:cNvSpPr txBox="1"/>
          <p:nvPr/>
        </p:nvSpPr>
        <p:spPr>
          <a:xfrm>
            <a:off x="4627778" y="3337560"/>
            <a:ext cx="2936138" cy="411480"/>
          </a:xfrm>
          <a:prstGeom prst="rect">
            <a:avLst/>
          </a:prstGeom>
          <a:noFill/>
          <a:ln/>
        </p:spPr>
        <p:txBody>
          <a:bodyPr wrap="square" lIns="0" tIns="0" rIns="0" bIns="0" rtlCol="0" anchor="t"/>
          <a:lstStyle/>
          <a:p>
            <a:pPr indent="0" marL="0">
              <a:buNone/>
            </a:pPr>
            <a:r>
              <a:rPr lang="en-US" sz="2200" b="1" dirty="0">
                <a:solidFill>
                  <a:srgbClr val="1D5C4D"/>
                </a:solidFill>
                <a:latin typeface="Segoe UI" pitchFamily="34" charset="0"/>
                <a:ea typeface="Segoe UI" pitchFamily="34" charset="-122"/>
                <a:cs typeface="Segoe UI" pitchFamily="34" charset="-120"/>
              </a:rPr>
              <a:t>Clerk</a:t>
            </a:r>
            <a:endParaRPr lang="en-US" sz="2200" dirty="0"/>
          </a:p>
        </p:txBody>
      </p:sp>
      <p:sp>
        <p:nvSpPr>
          <p:cNvPr id="16" name="Text 10"/>
          <p:cNvSpPr txBox="1"/>
          <p:nvPr/>
        </p:nvSpPr>
        <p:spPr>
          <a:xfrm>
            <a:off x="4627778" y="3813048"/>
            <a:ext cx="2981858" cy="14173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Leads the polling place team and makes sure the rules are followed. Clerks get extra training.</a:t>
            </a:r>
            <a:endParaRPr lang="en-US" sz="1800" dirty="0"/>
          </a:p>
        </p:txBody>
      </p:sp>
      <p:sp>
        <p:nvSpPr>
          <p:cNvPr id="17" name="Shape 11">
            <a:extLst>
              <a:ext uri="{C183D7F6-B498-43B3-948B-1728B52AA6E4}">
                <adec:decorative xmlns:adec="http://schemas.microsoft.com/office/drawing/2017/decorative" val="1"/>
              </a:ext>
            </a:extLst>
          </p:cNvPr>
          <p:cNvSpPr/>
          <p:nvPr/>
        </p:nvSpPr>
        <p:spPr>
          <a:xfrm>
            <a:off x="8158277" y="2148840"/>
            <a:ext cx="3484778" cy="3154680"/>
          </a:xfrm>
          <a:prstGeom prst="roundRect">
            <a:avLst>
              <a:gd name="adj" fmla="val 3478"/>
            </a:avLst>
          </a:prstGeom>
          <a:solidFill>
            <a:srgbClr val="FFFFFF"/>
          </a:solidFill>
          <a:ln/>
          <a:effectLst>
            <a:outerShdw sx="100000" sy="100000" kx="0" ky="0" algn="bl" rotWithShape="0" blurRad="76200" dist="25400" dir="5400000">
              <a:srgbClr val="000000">
                <a:alpha val="12000"/>
              </a:srgbClr>
            </a:outerShdw>
          </a:effectLst>
        </p:spPr>
      </p:sp>
      <p:sp>
        <p:nvSpPr>
          <p:cNvPr id="18" name="Shape 12">
            <a:extLst>
              <a:ext uri="{C183D7F6-B498-43B3-948B-1728B52AA6E4}">
                <adec:decorative xmlns:adec="http://schemas.microsoft.com/office/drawing/2017/decorative" val="1"/>
              </a:ext>
            </a:extLst>
          </p:cNvPr>
          <p:cNvSpPr/>
          <p:nvPr/>
        </p:nvSpPr>
        <p:spPr>
          <a:xfrm>
            <a:off x="8432597" y="2423160"/>
            <a:ext cx="777240" cy="777240"/>
          </a:xfrm>
          <a:prstGeom prst="ellipse">
            <a:avLst/>
          </a:prstGeom>
          <a:solidFill>
            <a:srgbClr val="1D5C4D"/>
          </a:solidFill>
          <a:ln/>
        </p:spPr>
      </p:sp>
      <p:pic>
        <p:nvPicPr>
          <p:cNvPr id="19"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603590" y="2594153"/>
            <a:ext cx="435254" cy="435254"/>
          </a:xfrm>
          <a:prstGeom prst="rect">
            <a:avLst/>
          </a:prstGeom>
        </p:spPr>
      </p:pic>
      <p:sp>
        <p:nvSpPr>
          <p:cNvPr id="20" name="Text 13"/>
          <p:cNvSpPr txBox="1"/>
          <p:nvPr/>
        </p:nvSpPr>
        <p:spPr>
          <a:xfrm>
            <a:off x="8432597" y="3337560"/>
            <a:ext cx="2936138" cy="411480"/>
          </a:xfrm>
          <a:prstGeom prst="rect">
            <a:avLst/>
          </a:prstGeom>
          <a:noFill/>
          <a:ln/>
        </p:spPr>
        <p:txBody>
          <a:bodyPr wrap="square" lIns="0" tIns="0" rIns="0" bIns="0" rtlCol="0" anchor="t"/>
          <a:lstStyle/>
          <a:p>
            <a:pPr indent="0" marL="0">
              <a:buNone/>
            </a:pPr>
            <a:r>
              <a:rPr lang="en-US" sz="2200" b="1" dirty="0">
                <a:solidFill>
                  <a:srgbClr val="1D5C4D"/>
                </a:solidFill>
                <a:latin typeface="Segoe UI" pitchFamily="34" charset="0"/>
                <a:ea typeface="Segoe UI" pitchFamily="34" charset="-122"/>
                <a:cs typeface="Segoe UI" pitchFamily="34" charset="-120"/>
              </a:rPr>
              <a:t>Other roles</a:t>
            </a:r>
            <a:endParaRPr lang="en-US" sz="2200" dirty="0"/>
          </a:p>
        </p:txBody>
      </p:sp>
      <p:sp>
        <p:nvSpPr>
          <p:cNvPr id="21" name="Text 14"/>
          <p:cNvSpPr txBox="1"/>
          <p:nvPr/>
        </p:nvSpPr>
        <p:spPr>
          <a:xfrm>
            <a:off x="8432597" y="3813048"/>
            <a:ext cx="2981858" cy="14173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Depending on the county: equipment manager, ballot manager, or assistant.</a:t>
            </a:r>
            <a:endParaRPr lang="en-US" sz="1800" dirty="0"/>
          </a:p>
        </p:txBody>
      </p:sp>
      <p:sp>
        <p:nvSpPr>
          <p:cNvPr id="22" name="Shape 15">
            <a:extLst>
              <a:ext uri="{C183D7F6-B498-43B3-948B-1728B52AA6E4}">
                <adec:decorative xmlns:adec="http://schemas.microsoft.com/office/drawing/2017/decorative" val="1"/>
              </a:ext>
            </a:extLst>
          </p:cNvPr>
          <p:cNvSpPr/>
          <p:nvPr/>
        </p:nvSpPr>
        <p:spPr>
          <a:xfrm>
            <a:off x="548640" y="5486400"/>
            <a:ext cx="11094415" cy="640080"/>
          </a:xfrm>
          <a:prstGeom prst="roundRect">
            <a:avLst>
              <a:gd name="adj" fmla="val 17143"/>
            </a:avLst>
          </a:prstGeom>
          <a:solidFill>
            <a:srgbClr val="EAF3EF"/>
          </a:solidFill>
          <a:ln/>
        </p:spPr>
      </p:sp>
      <p:pic>
        <p:nvPicPr>
          <p:cNvPr id="23"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77240" y="5605272"/>
            <a:ext cx="402336" cy="402336"/>
          </a:xfrm>
          <a:prstGeom prst="rect">
            <a:avLst/>
          </a:prstGeom>
        </p:spPr>
      </p:pic>
      <p:sp>
        <p:nvSpPr>
          <p:cNvPr id="24" name="Text 16"/>
          <p:cNvSpPr txBox="1"/>
          <p:nvPr/>
        </p:nvSpPr>
        <p:spPr>
          <a:xfrm>
            <a:off x="1325880" y="5486400"/>
            <a:ext cx="10088575" cy="64008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A deputy sheriff is also on site whenever the polls are open, to keep good order.</a:t>
            </a:r>
            <a:endParaRPr lang="en-US" sz="1800" dirty="0"/>
          </a:p>
        </p:txBody>
      </p:sp>
      <p:sp>
        <p:nvSpPr>
          <p:cNvPr id="25"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Can I be a poll worker?</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Poll Worker Overview</a:t>
            </a:r>
            <a:endParaRPr lang="en-US" sz="1000" dirty="0"/>
          </a:p>
        </p:txBody>
      </p:sp>
      <p:sp>
        <p:nvSpPr>
          <p:cNvPr id="6" name="Text 2"/>
          <p:cNvSpPr txBox="1"/>
          <p:nvPr/>
        </p:nvSpPr>
        <p:spPr>
          <a:xfrm>
            <a:off x="548640" y="1371600"/>
            <a:ext cx="6583680" cy="411480"/>
          </a:xfrm>
          <a:prstGeom prst="rect">
            <a:avLst/>
          </a:prstGeom>
          <a:noFill/>
          <a:ln/>
        </p:spPr>
        <p:txBody>
          <a:bodyPr wrap="square" lIns="0" tIns="0" rIns="0" bIns="0" rtlCol="0" anchor="t"/>
          <a:lstStyle/>
          <a:p>
            <a:pPr indent="0" marL="0">
              <a:buNone/>
            </a:pPr>
            <a:r>
              <a:rPr lang="en-US" sz="2000" b="1" dirty="0">
                <a:solidFill>
                  <a:srgbClr val="222222"/>
                </a:solidFill>
                <a:latin typeface="Segoe UI" pitchFamily="34" charset="0"/>
                <a:ea typeface="Segoe UI" pitchFamily="34" charset="-122"/>
                <a:cs typeface="Segoe UI" pitchFamily="34" charset="-120"/>
              </a:rPr>
              <a:t>Florida law says each poll worker must:</a:t>
            </a:r>
            <a:endParaRPr lang="en-US" sz="2000" dirty="0"/>
          </a:p>
        </p:txBody>
      </p:sp>
      <p:sp>
        <p:nvSpPr>
          <p:cNvPr id="7" name="Shape 3">
            <a:extLst>
              <a:ext uri="{C183D7F6-B498-43B3-948B-1728B52AA6E4}">
                <adec:decorative xmlns:adec="http://schemas.microsoft.com/office/drawing/2017/decorative" val="1"/>
              </a:ext>
            </a:extLst>
          </p:cNvPr>
          <p:cNvSpPr/>
          <p:nvPr/>
        </p:nvSpPr>
        <p:spPr>
          <a:xfrm>
            <a:off x="548640" y="2011680"/>
            <a:ext cx="457200" cy="457200"/>
          </a:xfrm>
          <a:prstGeom prst="ellipse">
            <a:avLst/>
          </a:prstGeom>
          <a:solidFill>
            <a:srgbClr val="1D5C4D"/>
          </a:solidFill>
          <a:ln/>
        </p:spPr>
        <p:txBody>
          <a:bodyPr/>
          <a:p/>
        </p:txBody>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49224" y="2112264"/>
            <a:ext cx="256032" cy="256032"/>
          </a:xfrm>
          <a:prstGeom prst="rect">
            <a:avLst/>
          </a:prstGeom>
        </p:spPr>
      </p:pic>
      <p:sp>
        <p:nvSpPr>
          <p:cNvPr id="9" name="Text 4"/>
          <p:cNvSpPr txBox="1"/>
          <p:nvPr/>
        </p:nvSpPr>
        <p:spPr>
          <a:xfrm>
            <a:off x="1234440" y="2011680"/>
            <a:ext cx="5852160" cy="457200"/>
          </a:xfrm>
          <a:prstGeom prst="rect">
            <a:avLst/>
          </a:prstGeom>
          <a:noFill/>
          <a:ln/>
        </p:spPr>
        <p:txBody>
          <a:bodyPr wrap="square" lIns="0" tIns="0" rIns="0" bIns="0" rtlCol="0" anchor="ctr"/>
          <a:lstStyle/>
          <a:p>
            <a:pPr indent="0" marL="0">
              <a:buNone/>
            </a:pPr>
            <a:r>
              <a:rPr lang="en-US" sz="1800" b="1" dirty="0">
                <a:solidFill>
                  <a:srgbClr val="222222"/>
                </a:solidFill>
                <a:latin typeface="Segoe UI" pitchFamily="34" charset="0"/>
                <a:ea typeface="Segoe UI" pitchFamily="34" charset="-122"/>
                <a:cs typeface="Segoe UI" pitchFamily="34" charset="-120"/>
              </a:rPr>
              <a:t>Be a registered voter in the county where you serve</a:t>
            </a:r>
            <a:endParaRPr lang="en-US" sz="1800" dirty="0"/>
          </a:p>
        </p:txBody>
      </p:sp>
      <p:sp>
        <p:nvSpPr>
          <p:cNvPr id="10" name="Text 5"/>
          <p:cNvSpPr txBox="1"/>
          <p:nvPr/>
        </p:nvSpPr>
        <p:spPr>
          <a:xfrm>
            <a:off x="1234440" y="2450592"/>
            <a:ext cx="5852160" cy="365760"/>
          </a:xfrm>
          <a:prstGeom prst="rect">
            <a:avLst/>
          </a:prstGeom>
          <a:noFill/>
          <a:ln/>
        </p:spPr>
        <p:txBody>
          <a:bodyPr wrap="square" lIns="0" tIns="0" rIns="0" bIns="0" rtlCol="0" anchor="t"/>
          <a:lstStyle/>
          <a:p>
            <a:pPr indent="0" marL="0">
              <a:buNone/>
            </a:pPr>
            <a:r>
              <a:rPr lang="en-US" sz="1800" dirty="0">
                <a:solidFill>
                  <a:srgbClr val="5B6B66"/>
                </a:solidFill>
                <a:latin typeface="Segoe UI" pitchFamily="34" charset="0"/>
                <a:ea typeface="Segoe UI" pitchFamily="34" charset="-122"/>
                <a:cs typeface="Segoe UI" pitchFamily="34" charset="-120"/>
              </a:rPr>
              <a:t>Or be 16 or 17 and preregistered to vote in that county</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548640" y="3108960"/>
            <a:ext cx="457200" cy="457200"/>
          </a:xfrm>
          <a:prstGeom prst="ellipse">
            <a:avLst/>
          </a:prstGeom>
          <a:solidFill>
            <a:srgbClr val="1D5C4D"/>
          </a:solidFill>
          <a:ln/>
        </p:spPr>
        <p:txBody>
          <a:bodyPr/>
          <a:p/>
        </p:txBody>
      </p:sp>
      <p:pic>
        <p:nvPicPr>
          <p:cNvPr id="12"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9224" y="3209544"/>
            <a:ext cx="256032" cy="256032"/>
          </a:xfrm>
          <a:prstGeom prst="rect">
            <a:avLst/>
          </a:prstGeom>
        </p:spPr>
      </p:pic>
      <p:sp>
        <p:nvSpPr>
          <p:cNvPr id="13" name="Text 7"/>
          <p:cNvSpPr txBox="1"/>
          <p:nvPr/>
        </p:nvSpPr>
        <p:spPr>
          <a:xfrm>
            <a:off x="1234440" y="3108960"/>
            <a:ext cx="5852160" cy="457200"/>
          </a:xfrm>
          <a:prstGeom prst="rect">
            <a:avLst/>
          </a:prstGeom>
          <a:noFill/>
          <a:ln/>
        </p:spPr>
        <p:txBody>
          <a:bodyPr wrap="square" lIns="0" tIns="0" rIns="0" bIns="0" rtlCol="0" anchor="ctr"/>
          <a:lstStyle/>
          <a:p>
            <a:pPr indent="0" marL="0">
              <a:buNone/>
            </a:pPr>
            <a:r>
              <a:rPr lang="en-US" sz="1800" b="1" dirty="0">
                <a:solidFill>
                  <a:srgbClr val="222222"/>
                </a:solidFill>
                <a:latin typeface="Segoe UI" pitchFamily="34" charset="0"/>
                <a:ea typeface="Segoe UI" pitchFamily="34" charset="-122"/>
                <a:cs typeface="Segoe UI" pitchFamily="34" charset="-120"/>
              </a:rPr>
              <a:t>Be able to read and write English</a:t>
            </a:r>
            <a:endParaRPr lang="en-US" sz="1800" dirty="0"/>
          </a:p>
        </p:txBody>
      </p:sp>
      <p:sp>
        <p:nvSpPr>
          <p:cNvPr id="14" name="Shape 8">
            <a:extLst>
              <a:ext uri="{C183D7F6-B498-43B3-948B-1728B52AA6E4}">
                <adec:decorative xmlns:adec="http://schemas.microsoft.com/office/drawing/2017/decorative" val="1"/>
              </a:ext>
            </a:extLst>
          </p:cNvPr>
          <p:cNvSpPr/>
          <p:nvPr/>
        </p:nvSpPr>
        <p:spPr>
          <a:xfrm>
            <a:off x="548640" y="3886200"/>
            <a:ext cx="457200" cy="457200"/>
          </a:xfrm>
          <a:prstGeom prst="ellipse">
            <a:avLst/>
          </a:prstGeom>
          <a:solidFill>
            <a:srgbClr val="1D5C4D"/>
          </a:solidFill>
          <a:ln/>
        </p:spPr>
        <p:txBody>
          <a:bodyPr/>
          <a:p/>
        </p:txBody>
      </p:sp>
      <p:pic>
        <p:nvPicPr>
          <p:cNvPr id="15"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49224" y="3986784"/>
            <a:ext cx="256032" cy="256032"/>
          </a:xfrm>
          <a:prstGeom prst="rect">
            <a:avLst/>
          </a:prstGeom>
        </p:spPr>
      </p:pic>
      <p:sp>
        <p:nvSpPr>
          <p:cNvPr id="16" name="Text 9"/>
          <p:cNvSpPr txBox="1"/>
          <p:nvPr/>
        </p:nvSpPr>
        <p:spPr>
          <a:xfrm>
            <a:off x="1234440" y="3886200"/>
            <a:ext cx="5852160" cy="457200"/>
          </a:xfrm>
          <a:prstGeom prst="rect">
            <a:avLst/>
          </a:prstGeom>
          <a:noFill/>
          <a:ln/>
        </p:spPr>
        <p:txBody>
          <a:bodyPr wrap="square" lIns="0" tIns="0" rIns="0" bIns="0" rtlCol="0" anchor="ctr"/>
          <a:lstStyle/>
          <a:p>
            <a:pPr indent="0" marL="0">
              <a:buNone/>
            </a:pPr>
            <a:r>
              <a:rPr lang="en-US" sz="1800" b="1" dirty="0">
                <a:solidFill>
                  <a:srgbClr val="222222"/>
                </a:solidFill>
                <a:latin typeface="Segoe UI" pitchFamily="34" charset="0"/>
                <a:ea typeface="Segoe UI" pitchFamily="34" charset="-122"/>
                <a:cs typeface="Segoe UI" pitchFamily="34" charset="-120"/>
              </a:rPr>
              <a:t>Finish poll worker training before each election</a:t>
            </a:r>
            <a:endParaRPr lang="en-US" sz="1800" dirty="0"/>
          </a:p>
        </p:txBody>
      </p:sp>
      <p:sp>
        <p:nvSpPr>
          <p:cNvPr id="17" name="Text 10"/>
          <p:cNvSpPr txBox="1"/>
          <p:nvPr/>
        </p:nvSpPr>
        <p:spPr>
          <a:xfrm>
            <a:off x="1234440" y="4325112"/>
            <a:ext cx="5852160" cy="365760"/>
          </a:xfrm>
          <a:prstGeom prst="rect">
            <a:avLst/>
          </a:prstGeom>
          <a:noFill/>
          <a:ln/>
        </p:spPr>
        <p:txBody>
          <a:bodyPr wrap="square" lIns="0" tIns="0" rIns="0" bIns="0" rtlCol="0" anchor="t"/>
          <a:lstStyle/>
          <a:p>
            <a:pPr indent="0" marL="0">
              <a:buNone/>
            </a:pPr>
            <a:r>
              <a:rPr lang="en-US" sz="1800" dirty="0">
                <a:solidFill>
                  <a:srgbClr val="5B6B66"/>
                </a:solidFill>
                <a:latin typeface="Segoe UI" pitchFamily="34" charset="0"/>
                <a:ea typeface="Segoe UI" pitchFamily="34" charset="-122"/>
                <a:cs typeface="Segoe UI" pitchFamily="34" charset="-120"/>
              </a:rPr>
              <a:t>Even if you've worked elections before</a:t>
            </a:r>
            <a:endParaRPr lang="en-US" sz="1800" dirty="0"/>
          </a:p>
        </p:txBody>
      </p:sp>
      <p:sp>
        <p:nvSpPr>
          <p:cNvPr id="18" name="Shape 11">
            <a:extLst>
              <a:ext uri="{C183D7F6-B498-43B3-948B-1728B52AA6E4}">
                <adec:decorative xmlns:adec="http://schemas.microsoft.com/office/drawing/2017/decorative" val="1"/>
              </a:ext>
            </a:extLst>
          </p:cNvPr>
          <p:cNvSpPr/>
          <p:nvPr/>
        </p:nvSpPr>
        <p:spPr>
          <a:xfrm>
            <a:off x="548640" y="4983480"/>
            <a:ext cx="457200" cy="457200"/>
          </a:xfrm>
          <a:prstGeom prst="ellipse">
            <a:avLst/>
          </a:prstGeom>
          <a:solidFill>
            <a:srgbClr val="1D5C4D"/>
          </a:solidFill>
          <a:ln/>
        </p:spPr>
        <p:txBody>
          <a:bodyPr/>
          <a:p/>
        </p:txBody>
      </p:sp>
      <p:pic>
        <p:nvPicPr>
          <p:cNvPr id="19"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49224" y="5084064"/>
            <a:ext cx="256032" cy="256032"/>
          </a:xfrm>
          <a:prstGeom prst="rect">
            <a:avLst/>
          </a:prstGeom>
        </p:spPr>
      </p:pic>
      <p:sp>
        <p:nvSpPr>
          <p:cNvPr id="20" name="Text 12"/>
          <p:cNvSpPr txBox="1"/>
          <p:nvPr/>
        </p:nvSpPr>
        <p:spPr>
          <a:xfrm>
            <a:off x="1234440" y="4983480"/>
            <a:ext cx="5852160" cy="457200"/>
          </a:xfrm>
          <a:prstGeom prst="rect">
            <a:avLst/>
          </a:prstGeom>
          <a:noFill/>
          <a:ln/>
        </p:spPr>
        <p:txBody>
          <a:bodyPr wrap="square" lIns="0" tIns="0" rIns="0" bIns="0" rtlCol="0" anchor="ctr"/>
          <a:lstStyle/>
          <a:p>
            <a:pPr indent="0" marL="0">
              <a:buNone/>
            </a:pPr>
            <a:r>
              <a:rPr lang="en-US" sz="1800" b="1" dirty="0">
                <a:solidFill>
                  <a:srgbClr val="222222"/>
                </a:solidFill>
                <a:latin typeface="Segoe UI" pitchFamily="34" charset="0"/>
                <a:ea typeface="Segoe UI" pitchFamily="34" charset="-122"/>
                <a:cs typeface="Segoe UI" pitchFamily="34" charset="-120"/>
              </a:rPr>
              <a:t>Not be a candidate with an opponent on the ballot</a:t>
            </a:r>
            <a:endParaRPr lang="en-US" sz="1800" dirty="0"/>
          </a:p>
        </p:txBody>
      </p:sp>
      <p:sp>
        <p:nvSpPr>
          <p:cNvPr id="21" name="Shape 13">
            <a:extLst>
              <a:ext uri="{C183D7F6-B498-43B3-948B-1728B52AA6E4}">
                <adec:decorative xmlns:adec="http://schemas.microsoft.com/office/drawing/2017/decorative" val="1"/>
              </a:ext>
            </a:extLst>
          </p:cNvPr>
          <p:cNvSpPr/>
          <p:nvPr/>
        </p:nvSpPr>
        <p:spPr>
          <a:xfrm>
            <a:off x="7498080" y="1325880"/>
            <a:ext cx="4144975" cy="4754880"/>
          </a:xfrm>
          <a:prstGeom prst="roundRect">
            <a:avLst>
              <a:gd name="adj" fmla="val 2647"/>
            </a:avLst>
          </a:prstGeom>
          <a:solidFill>
            <a:srgbClr val="1D5C4D"/>
          </a:solidFill>
          <a:ln/>
          <a:effectLst>
            <a:outerShdw sx="100000" sy="100000" kx="0" ky="0" algn="bl" rotWithShape="0" blurRad="76200" dist="25400" dir="5400000">
              <a:srgbClr val="000000">
                <a:alpha val="12000"/>
              </a:srgbClr>
            </a:outerShdw>
          </a:effectLst>
        </p:spPr>
        <p:txBody>
          <a:bodyPr/>
          <a:p/>
        </p:txBody>
      </p:sp>
      <p:pic>
        <p:nvPicPr>
          <p:cNvPr id="22" name="Image 5">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863840" y="1600200"/>
            <a:ext cx="502920" cy="502920"/>
          </a:xfrm>
          <a:prstGeom prst="rect">
            <a:avLst/>
          </a:prstGeom>
        </p:spPr>
      </p:pic>
      <p:sp>
        <p:nvSpPr>
          <p:cNvPr id="23" name="Text 14"/>
          <p:cNvSpPr txBox="1"/>
          <p:nvPr/>
        </p:nvSpPr>
        <p:spPr>
          <a:xfrm>
            <a:off x="7863840" y="2194560"/>
            <a:ext cx="3413455" cy="411480"/>
          </a:xfrm>
          <a:prstGeom prst="rect">
            <a:avLst/>
          </a:prstGeom>
          <a:noFill/>
          <a:ln/>
        </p:spPr>
        <p:txBody>
          <a:bodyPr wrap="square" lIns="0" tIns="0" rIns="0" bIns="0" rtlCol="0" anchor="t"/>
          <a:lstStyle/>
          <a:p>
            <a:pPr indent="0" marL="0">
              <a:buNone/>
            </a:pPr>
            <a:r>
              <a:rPr lang="en-US" sz="2200" b="1" dirty="0">
                <a:solidFill>
                  <a:srgbClr val="FFFFFF"/>
                </a:solidFill>
                <a:latin typeface="Segoe UI" pitchFamily="34" charset="0"/>
                <a:ea typeface="Segoe UI" pitchFamily="34" charset="-122"/>
                <a:cs typeface="Segoe UI" pitchFamily="34" charset="-120"/>
              </a:rPr>
              <a:t>No experience needed</a:t>
            </a:r>
            <a:endParaRPr lang="en-US" sz="2200" dirty="0"/>
          </a:p>
        </p:txBody>
      </p:sp>
      <p:sp>
        <p:nvSpPr>
          <p:cNvPr id="24" name="Text 15"/>
          <p:cNvSpPr txBox="1"/>
          <p:nvPr/>
        </p:nvSpPr>
        <p:spPr>
          <a:xfrm>
            <a:off x="7863840" y="2670048"/>
            <a:ext cx="3413455" cy="914400"/>
          </a:xfrm>
          <a:prstGeom prst="rect">
            <a:avLst/>
          </a:prstGeom>
          <a:noFill/>
          <a:ln/>
        </p:spPr>
        <p:txBody>
          <a:bodyPr wrap="square" lIns="0" tIns="0" rIns="0" bIns="0" rtlCol="0" anchor="t"/>
          <a:lstStyle/>
          <a:p>
            <a:pPr indent="0" marL="0">
              <a:buNone/>
            </a:pPr>
            <a:r>
              <a:rPr lang="en-US" sz="1800" dirty="0">
                <a:solidFill>
                  <a:srgbClr val="DCEBE5"/>
                </a:solidFill>
                <a:latin typeface="Segoe UI" pitchFamily="34" charset="0"/>
                <a:ea typeface="Segoe UI" pitchFamily="34" charset="-122"/>
                <a:cs typeface="Segoe UI" pitchFamily="34" charset="-120"/>
              </a:rPr>
              <a:t>Your Supervisor of Elections trains you before every election.</a:t>
            </a:r>
            <a:endParaRPr lang="en-US" sz="1800" dirty="0"/>
          </a:p>
        </p:txBody>
      </p:sp>
      <p:pic>
        <p:nvPicPr>
          <p:cNvPr id="25" name="Image 6">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863840" y="3749040"/>
            <a:ext cx="502920" cy="502920"/>
          </a:xfrm>
          <a:prstGeom prst="rect">
            <a:avLst/>
          </a:prstGeom>
        </p:spPr>
      </p:pic>
      <p:sp>
        <p:nvSpPr>
          <p:cNvPr id="26" name="Text 16"/>
          <p:cNvSpPr txBox="1"/>
          <p:nvPr/>
        </p:nvSpPr>
        <p:spPr>
          <a:xfrm>
            <a:off x="7863840" y="4343400"/>
            <a:ext cx="3413455" cy="411480"/>
          </a:xfrm>
          <a:prstGeom prst="rect">
            <a:avLst/>
          </a:prstGeom>
          <a:noFill/>
          <a:ln/>
        </p:spPr>
        <p:txBody>
          <a:bodyPr wrap="square" lIns="0" tIns="0" rIns="0" bIns="0" rtlCol="0" anchor="t"/>
          <a:lstStyle/>
          <a:p>
            <a:pPr indent="0" marL="0">
              <a:buNone/>
            </a:pPr>
            <a:r>
              <a:rPr lang="en-US" sz="2200" b="1" dirty="0">
                <a:solidFill>
                  <a:srgbClr val="FFFFFF"/>
                </a:solidFill>
                <a:latin typeface="Segoe UI" pitchFamily="34" charset="0"/>
                <a:ea typeface="Segoe UI" pitchFamily="34" charset="-122"/>
                <a:cs typeface="Segoe UI" pitchFamily="34" charset="-120"/>
              </a:rPr>
              <a:t>Mixed teams, by law</a:t>
            </a:r>
            <a:endParaRPr lang="en-US" sz="2200" dirty="0"/>
          </a:p>
        </p:txBody>
      </p:sp>
      <p:sp>
        <p:nvSpPr>
          <p:cNvPr id="27" name="Text 17"/>
          <p:cNvSpPr txBox="1"/>
          <p:nvPr/>
        </p:nvSpPr>
        <p:spPr>
          <a:xfrm>
            <a:off x="7863840" y="4818888"/>
            <a:ext cx="3413455" cy="1188720"/>
          </a:xfrm>
          <a:prstGeom prst="rect">
            <a:avLst/>
          </a:prstGeom>
          <a:noFill/>
          <a:ln/>
        </p:spPr>
        <p:txBody>
          <a:bodyPr wrap="square" lIns="0" tIns="0" rIns="0" bIns="0" rtlCol="0" anchor="t"/>
          <a:lstStyle/>
          <a:p>
            <a:pPr indent="0" marL="0">
              <a:buNone/>
            </a:pPr>
            <a:r>
              <a:rPr lang="en-US" sz="1800" dirty="0">
                <a:solidFill>
                  <a:srgbClr val="DCEBE5"/>
                </a:solidFill>
                <a:latin typeface="Segoe UI" pitchFamily="34" charset="0"/>
                <a:ea typeface="Segoe UI" pitchFamily="34" charset="-122"/>
                <a:cs typeface="Segoe UI" pitchFamily="34" charset="-120"/>
              </a:rPr>
              <a:t>No team may be all one party, except in a primary where only one party has candidates on the ballot.</a:t>
            </a:r>
            <a:endParaRPr lang="en-US" sz="1800" dirty="0"/>
          </a:p>
        </p:txBody>
      </p:sp>
      <p:sp>
        <p:nvSpPr>
          <p:cNvPr id="28"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How long is Election Day?</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Poll Worker Overview</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3484778" cy="2514600"/>
          </a:xfrm>
          <a:prstGeom prst="roundRect">
            <a:avLst>
              <a:gd name="adj" fmla="val 4364"/>
            </a:avLst>
          </a:prstGeom>
          <a:solidFill>
            <a:srgbClr val="FFFFFF"/>
          </a:solidFill>
          <a:ln/>
          <a:effectLst>
            <a:outerShdw sx="100000" sy="100000" kx="0" ky="0" algn="bl" rotWithShape="0" blurRad="76200" dist="25400" dir="5400000">
              <a:srgbClr val="000000">
                <a:alpha val="12000"/>
              </a:srgbClr>
            </a:outerShdw>
          </a:effectLst>
        </p:spPr>
      </p:sp>
      <p:sp>
        <p:nvSpPr>
          <p:cNvPr id="7" name="Text 3"/>
          <p:cNvSpPr txBox="1"/>
          <p:nvPr/>
        </p:nvSpPr>
        <p:spPr>
          <a:xfrm>
            <a:off x="822960" y="1645920"/>
            <a:ext cx="2936138" cy="731520"/>
          </a:xfrm>
          <a:prstGeom prst="rect">
            <a:avLst/>
          </a:prstGeom>
          <a:noFill/>
          <a:ln/>
        </p:spPr>
        <p:txBody>
          <a:bodyPr wrap="square" lIns="0" tIns="0" rIns="0" bIns="0" rtlCol="0" anchor="t"/>
          <a:lstStyle/>
          <a:p>
            <a:pPr indent="0" marL="0">
              <a:buNone/>
            </a:pPr>
            <a:r>
              <a:rPr lang="en-US" sz="3600" b="1" dirty="0">
                <a:solidFill>
                  <a:srgbClr val="E07A2F"/>
                </a:solidFill>
                <a:latin typeface="Segoe UI" pitchFamily="34" charset="0"/>
                <a:ea typeface="Segoe UI" pitchFamily="34" charset="-122"/>
                <a:cs typeface="Segoe UI" pitchFamily="34" charset="-120"/>
              </a:rPr>
              <a:t>6 a.m.</a:t>
            </a:r>
            <a:endParaRPr lang="en-US" sz="3600" dirty="0"/>
          </a:p>
        </p:txBody>
      </p:sp>
      <p:sp>
        <p:nvSpPr>
          <p:cNvPr id="8" name="Text 4"/>
          <p:cNvSpPr txBox="1"/>
          <p:nvPr/>
        </p:nvSpPr>
        <p:spPr>
          <a:xfrm>
            <a:off x="822960" y="2468880"/>
            <a:ext cx="2981858" cy="128016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The team arrives to set up the polling place</a:t>
            </a:r>
            <a:endParaRPr lang="en-US" sz="1800" dirty="0"/>
          </a:p>
        </p:txBody>
      </p:sp>
      <p:sp>
        <p:nvSpPr>
          <p:cNvPr id="9" name="Shape 5">
            <a:extLst>
              <a:ext uri="{C183D7F6-B498-43B3-948B-1728B52AA6E4}">
                <adec:decorative xmlns:adec="http://schemas.microsoft.com/office/drawing/2017/decorative" val="1"/>
              </a:ext>
            </a:extLst>
          </p:cNvPr>
          <p:cNvSpPr/>
          <p:nvPr/>
        </p:nvSpPr>
        <p:spPr>
          <a:xfrm>
            <a:off x="4353458" y="1371600"/>
            <a:ext cx="3484778" cy="2514600"/>
          </a:xfrm>
          <a:prstGeom prst="roundRect">
            <a:avLst>
              <a:gd name="adj" fmla="val 4364"/>
            </a:avLst>
          </a:prstGeom>
          <a:solidFill>
            <a:srgbClr val="FFFFFF"/>
          </a:solidFill>
          <a:ln/>
          <a:effectLst>
            <a:outerShdw sx="100000" sy="100000" kx="0" ky="0" algn="bl" rotWithShape="0" blurRad="76200" dist="25400" dir="5400000">
              <a:srgbClr val="000000">
                <a:alpha val="12000"/>
              </a:srgbClr>
            </a:outerShdw>
          </a:effectLst>
        </p:spPr>
      </p:sp>
      <p:sp>
        <p:nvSpPr>
          <p:cNvPr id="10" name="Text 6"/>
          <p:cNvSpPr txBox="1"/>
          <p:nvPr/>
        </p:nvSpPr>
        <p:spPr>
          <a:xfrm>
            <a:off x="4627778" y="1645920"/>
            <a:ext cx="2936138" cy="731520"/>
          </a:xfrm>
          <a:prstGeom prst="rect">
            <a:avLst/>
          </a:prstGeom>
          <a:noFill/>
          <a:ln/>
        </p:spPr>
        <p:txBody>
          <a:bodyPr wrap="square" lIns="0" tIns="0" rIns="0" bIns="0" rtlCol="0" anchor="t"/>
          <a:lstStyle/>
          <a:p>
            <a:pPr indent="0" marL="0">
              <a:buNone/>
            </a:pPr>
            <a:r>
              <a:rPr lang="en-US" sz="3600" b="1" dirty="0">
                <a:solidFill>
                  <a:srgbClr val="E07A2F"/>
                </a:solidFill>
                <a:latin typeface="Segoe UI" pitchFamily="34" charset="0"/>
                <a:ea typeface="Segoe UI" pitchFamily="34" charset="-122"/>
                <a:cs typeface="Segoe UI" pitchFamily="34" charset="-120"/>
              </a:rPr>
              <a:t>7 a.m.–7 p.m.</a:t>
            </a:r>
            <a:endParaRPr lang="en-US" sz="3600" dirty="0"/>
          </a:p>
        </p:txBody>
      </p:sp>
      <p:sp>
        <p:nvSpPr>
          <p:cNvPr id="11" name="Text 7"/>
          <p:cNvSpPr txBox="1"/>
          <p:nvPr/>
        </p:nvSpPr>
        <p:spPr>
          <a:xfrm>
            <a:off x="4627778" y="2468880"/>
            <a:ext cx="2981858" cy="128016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Polls are open. Anyone in line at 7 p.m. still gets to vote.</a:t>
            </a:r>
            <a:endParaRPr lang="en-US" sz="1800" dirty="0"/>
          </a:p>
        </p:txBody>
      </p:sp>
      <p:sp>
        <p:nvSpPr>
          <p:cNvPr id="12" name="Shape 8">
            <a:extLst>
              <a:ext uri="{C183D7F6-B498-43B3-948B-1728B52AA6E4}">
                <adec:decorative xmlns:adec="http://schemas.microsoft.com/office/drawing/2017/decorative" val="1"/>
              </a:ext>
            </a:extLst>
          </p:cNvPr>
          <p:cNvSpPr/>
          <p:nvPr/>
        </p:nvSpPr>
        <p:spPr>
          <a:xfrm>
            <a:off x="8158277" y="1371600"/>
            <a:ext cx="3484778" cy="2514600"/>
          </a:xfrm>
          <a:prstGeom prst="roundRect">
            <a:avLst>
              <a:gd name="adj" fmla="val 4364"/>
            </a:avLst>
          </a:prstGeom>
          <a:solidFill>
            <a:srgbClr val="FFFFFF"/>
          </a:solidFill>
          <a:ln/>
          <a:effectLst>
            <a:outerShdw sx="100000" sy="100000" kx="0" ky="0" algn="bl" rotWithShape="0" blurRad="76200" dist="25400" dir="5400000">
              <a:srgbClr val="000000">
                <a:alpha val="12000"/>
              </a:srgbClr>
            </a:outerShdw>
          </a:effectLst>
        </p:spPr>
      </p:sp>
      <p:sp>
        <p:nvSpPr>
          <p:cNvPr id="13" name="Text 9"/>
          <p:cNvSpPr txBox="1"/>
          <p:nvPr/>
        </p:nvSpPr>
        <p:spPr>
          <a:xfrm>
            <a:off x="8432597" y="1645920"/>
            <a:ext cx="2936138" cy="731520"/>
          </a:xfrm>
          <a:prstGeom prst="rect">
            <a:avLst/>
          </a:prstGeom>
          <a:noFill/>
          <a:ln/>
        </p:spPr>
        <p:txBody>
          <a:bodyPr wrap="square" lIns="0" tIns="0" rIns="0" bIns="0" rtlCol="0" anchor="t"/>
          <a:lstStyle/>
          <a:p>
            <a:pPr indent="0" marL="0">
              <a:buNone/>
            </a:pPr>
            <a:r>
              <a:rPr lang="en-US" sz="3600" b="1" dirty="0">
                <a:solidFill>
                  <a:srgbClr val="E07A2F"/>
                </a:solidFill>
                <a:latin typeface="Segoe UI" pitchFamily="34" charset="0"/>
                <a:ea typeface="Segoe UI" pitchFamily="34" charset="-122"/>
                <a:cs typeface="Segoe UI" pitchFamily="34" charset="-120"/>
              </a:rPr>
              <a:t>13+ hours</a:t>
            </a:r>
            <a:endParaRPr lang="en-US" sz="3600" dirty="0"/>
          </a:p>
        </p:txBody>
      </p:sp>
      <p:sp>
        <p:nvSpPr>
          <p:cNvPr id="14" name="Text 10"/>
          <p:cNvSpPr txBox="1"/>
          <p:nvPr/>
        </p:nvSpPr>
        <p:spPr>
          <a:xfrm>
            <a:off x="8432597" y="2468880"/>
            <a:ext cx="2981858" cy="128016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A full day, from setup through closing and counting</a:t>
            </a:r>
            <a:endParaRPr lang="en-US" sz="1800" dirty="0"/>
          </a:p>
        </p:txBody>
      </p:sp>
      <p:sp>
        <p:nvSpPr>
          <p:cNvPr id="15" name="Shape 11">
            <a:extLst>
              <a:ext uri="{C183D7F6-B498-43B3-948B-1728B52AA6E4}">
                <adec:decorative xmlns:adec="http://schemas.microsoft.com/office/drawing/2017/decorative" val="1"/>
              </a:ext>
            </a:extLst>
          </p:cNvPr>
          <p:cNvSpPr/>
          <p:nvPr/>
        </p:nvSpPr>
        <p:spPr>
          <a:xfrm>
            <a:off x="548640" y="4206240"/>
            <a:ext cx="11094415" cy="1234440"/>
          </a:xfrm>
          <a:prstGeom prst="roundRect">
            <a:avLst>
              <a:gd name="adj" fmla="val 8889"/>
            </a:avLst>
          </a:prstGeom>
          <a:solidFill>
            <a:srgbClr val="EAF3EF"/>
          </a:solidFill>
          <a:ln/>
        </p:spPr>
      </p:sp>
      <p:sp>
        <p:nvSpPr>
          <p:cNvPr id="16" name="Shape 12">
            <a:extLst>
              <a:ext uri="{C183D7F6-B498-43B3-948B-1728B52AA6E4}">
                <adec:decorative xmlns:adec="http://schemas.microsoft.com/office/drawing/2017/decorative" val="1"/>
              </a:ext>
            </a:extLst>
          </p:cNvPr>
          <p:cNvSpPr/>
          <p:nvPr/>
        </p:nvSpPr>
        <p:spPr>
          <a:xfrm>
            <a:off x="822960" y="4480560"/>
            <a:ext cx="685800" cy="685800"/>
          </a:xfrm>
          <a:prstGeom prst="ellipse">
            <a:avLst/>
          </a:prstGeom>
          <a:solidFill>
            <a:srgbClr val="1D5C4D"/>
          </a:solidFill>
          <a:ln/>
        </p:spPr>
      </p:sp>
      <p:pic>
        <p:nvPicPr>
          <p:cNvPr id="17"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73836" y="4631436"/>
            <a:ext cx="384048" cy="384048"/>
          </a:xfrm>
          <a:prstGeom prst="rect">
            <a:avLst/>
          </a:prstGeom>
        </p:spPr>
      </p:pic>
      <p:sp>
        <p:nvSpPr>
          <p:cNvPr id="18" name="Text 13"/>
          <p:cNvSpPr txBox="1"/>
          <p:nvPr/>
        </p:nvSpPr>
        <p:spPr>
          <a:xfrm>
            <a:off x="1783080" y="4206240"/>
            <a:ext cx="9631375" cy="1234440"/>
          </a:xfrm>
          <a:prstGeom prst="rect">
            <a:avLst/>
          </a:prstGeom>
          <a:noFill/>
          <a:ln/>
        </p:spPr>
        <p:txBody>
          <a:bodyPr wrap="square" lIns="0" tIns="0" rIns="0" bIns="0" rtlCol="0" anchor="ctr"/>
          <a:lstStyle/>
          <a:p>
            <a:pPr indent="0" marL="0">
              <a:buNone/>
            </a:pPr>
            <a:r>
              <a:rPr lang="en-US" sz="1800" b="1" dirty="0">
                <a:solidFill>
                  <a:srgbClr val="1D5C4D"/>
                </a:solidFill>
                <a:latin typeface="Segoe UI" pitchFamily="34" charset="0"/>
                <a:ea typeface="Segoe UI" pitchFamily="34" charset="-122"/>
                <a:cs typeface="Segoe UI" pitchFamily="34" charset="-120"/>
              </a:rPr>
              <a:t>Worried about the long day? </a:t>
            </a:r>
            <a:pPr indent="0" marL="0">
              <a:buNone/>
            </a:pPr>
            <a:r>
              <a:rPr lang="en-US" sz="1800" dirty="0">
                <a:solidFill>
                  <a:srgbClr val="222222"/>
                </a:solidFill>
                <a:latin typeface="Segoe UI" pitchFamily="34" charset="0"/>
                <a:ea typeface="Segoe UI" pitchFamily="34" charset="-122"/>
                <a:cs typeface="Segoe UI" pitchFamily="34" charset="-120"/>
              </a:rPr>
              <a:t>Ask Sample County whether shorter shifts are available.</a:t>
            </a:r>
            <a:endParaRPr lang="en-US" sz="1800" dirty="0"/>
          </a:p>
        </p:txBody>
      </p:sp>
      <p:sp>
        <p:nvSpPr>
          <p:cNvPr id="19"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How does early voting work?</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Poll Worker Overview</a:t>
            </a:r>
            <a:endParaRPr lang="en-US" sz="1000" dirty="0"/>
          </a:p>
        </p:txBody>
      </p:sp>
      <p:sp>
        <p:nvSpPr>
          <p:cNvPr id="6" name="Text 2"/>
          <p:cNvSpPr txBox="1"/>
          <p:nvPr/>
        </p:nvSpPr>
        <p:spPr>
          <a:xfrm>
            <a:off x="548640" y="1325880"/>
            <a:ext cx="11094415" cy="411480"/>
          </a:xfrm>
          <a:prstGeom prst="rect">
            <a:avLst/>
          </a:prstGeom>
          <a:noFill/>
          <a:ln/>
        </p:spPr>
        <p:txBody>
          <a:bodyPr wrap="square" lIns="0" tIns="0" rIns="0" bIns="0" rtlCol="0" anchor="t"/>
          <a:lstStyle/>
          <a:p>
            <a:pPr indent="0" marL="0">
              <a:buNone/>
            </a:pPr>
            <a:r>
              <a:rPr lang="en-US" sz="2000" b="1" dirty="0">
                <a:solidFill>
                  <a:srgbClr val="222222"/>
                </a:solidFill>
                <a:latin typeface="Segoe UI" pitchFamily="34" charset="0"/>
                <a:ea typeface="Segoe UI" pitchFamily="34" charset="-122"/>
                <a:cs typeface="Segoe UI" pitchFamily="34" charset="-120"/>
              </a:rPr>
              <a:t>In elections with state or federal races:</a:t>
            </a:r>
            <a:endParaRPr lang="en-US" sz="2000" dirty="0"/>
          </a:p>
        </p:txBody>
      </p:sp>
      <p:sp>
        <p:nvSpPr>
          <p:cNvPr id="7" name="Shape 3">
            <a:extLst>
              <a:ext uri="{C183D7F6-B498-43B3-948B-1728B52AA6E4}">
                <adec:decorative xmlns:adec="http://schemas.microsoft.com/office/drawing/2017/decorative" val="1"/>
              </a:ext>
            </a:extLst>
          </p:cNvPr>
          <p:cNvSpPr/>
          <p:nvPr/>
        </p:nvSpPr>
        <p:spPr>
          <a:xfrm>
            <a:off x="548640" y="1874520"/>
            <a:ext cx="3484778" cy="2606040"/>
          </a:xfrm>
          <a:prstGeom prst="roundRect">
            <a:avLst>
              <a:gd name="adj" fmla="val 4211"/>
            </a:avLst>
          </a:prstGeom>
          <a:solidFill>
            <a:srgbClr val="FFFFFF"/>
          </a:solidFill>
          <a:ln/>
          <a:effectLst>
            <a:outerShdw sx="100000" sy="100000" kx="0" ky="0" algn="bl" rotWithShape="0" blurRad="76200" dist="25400" dir="5400000">
              <a:srgbClr val="000000">
                <a:alpha val="12000"/>
              </a:srgbClr>
            </a:outerShdw>
          </a:effectLst>
        </p:spPr>
      </p:sp>
      <p:sp>
        <p:nvSpPr>
          <p:cNvPr id="8" name="Text 4"/>
          <p:cNvSpPr txBox="1"/>
          <p:nvPr/>
        </p:nvSpPr>
        <p:spPr>
          <a:xfrm>
            <a:off x="822960" y="2148840"/>
            <a:ext cx="3027578" cy="731520"/>
          </a:xfrm>
          <a:prstGeom prst="rect">
            <a:avLst/>
          </a:prstGeom>
          <a:noFill/>
          <a:ln/>
        </p:spPr>
        <p:txBody>
          <a:bodyPr wrap="square" lIns="0" tIns="0" rIns="0" bIns="0" rtlCol="0" anchor="t"/>
          <a:lstStyle/>
          <a:p>
            <a:pPr indent="0" marL="0">
              <a:buNone/>
            </a:pPr>
            <a:r>
              <a:rPr lang="en-US" sz="3200" b="1" dirty="0">
                <a:solidFill>
                  <a:srgbClr val="E07A2F"/>
                </a:solidFill>
                <a:latin typeface="Segoe UI" pitchFamily="34" charset="0"/>
                <a:ea typeface="Segoe UI" pitchFamily="34" charset="-122"/>
                <a:cs typeface="Segoe UI" pitchFamily="34" charset="-120"/>
              </a:rPr>
              <a:t>8–12 hours</a:t>
            </a:r>
            <a:endParaRPr lang="en-US" sz="3200" dirty="0"/>
          </a:p>
        </p:txBody>
      </p:sp>
      <p:sp>
        <p:nvSpPr>
          <p:cNvPr id="9" name="Text 5"/>
          <p:cNvSpPr txBox="1"/>
          <p:nvPr/>
        </p:nvSpPr>
        <p:spPr>
          <a:xfrm>
            <a:off x="822960" y="2971800"/>
            <a:ext cx="2981858" cy="14173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Each early voting site is open 8 to 12 hours a day</a:t>
            </a:r>
            <a:endParaRPr lang="en-US" sz="1800" dirty="0"/>
          </a:p>
        </p:txBody>
      </p:sp>
      <p:sp>
        <p:nvSpPr>
          <p:cNvPr id="10" name="Shape 6">
            <a:extLst>
              <a:ext uri="{C183D7F6-B498-43B3-948B-1728B52AA6E4}">
                <adec:decorative xmlns:adec="http://schemas.microsoft.com/office/drawing/2017/decorative" val="1"/>
              </a:ext>
            </a:extLst>
          </p:cNvPr>
          <p:cNvSpPr/>
          <p:nvPr/>
        </p:nvSpPr>
        <p:spPr>
          <a:xfrm>
            <a:off x="4353458" y="1874520"/>
            <a:ext cx="3484778" cy="2606040"/>
          </a:xfrm>
          <a:prstGeom prst="roundRect">
            <a:avLst>
              <a:gd name="adj" fmla="val 4211"/>
            </a:avLst>
          </a:prstGeom>
          <a:solidFill>
            <a:srgbClr val="FFFFFF"/>
          </a:solidFill>
          <a:ln/>
          <a:effectLst>
            <a:outerShdw sx="100000" sy="100000" kx="0" ky="0" algn="bl" rotWithShape="0" blurRad="76200" dist="25400" dir="5400000">
              <a:srgbClr val="000000">
                <a:alpha val="12000"/>
              </a:srgbClr>
            </a:outerShdw>
          </a:effectLst>
        </p:spPr>
      </p:sp>
      <p:sp>
        <p:nvSpPr>
          <p:cNvPr id="11" name="Text 7"/>
          <p:cNvSpPr txBox="1"/>
          <p:nvPr/>
        </p:nvSpPr>
        <p:spPr>
          <a:xfrm>
            <a:off x="4627778" y="2148840"/>
            <a:ext cx="3027578" cy="731520"/>
          </a:xfrm>
          <a:prstGeom prst="rect">
            <a:avLst/>
          </a:prstGeom>
          <a:noFill/>
          <a:ln/>
        </p:spPr>
        <p:txBody>
          <a:bodyPr wrap="square" lIns="0" tIns="0" rIns="0" bIns="0" rtlCol="0" anchor="t"/>
          <a:lstStyle/>
          <a:p>
            <a:pPr indent="0" marL="0">
              <a:buNone/>
            </a:pPr>
            <a:r>
              <a:rPr lang="en-US" sz="3200" b="1" dirty="0">
                <a:solidFill>
                  <a:srgbClr val="E07A2F"/>
                </a:solidFill>
                <a:latin typeface="Segoe UI" pitchFamily="34" charset="0"/>
                <a:ea typeface="Segoe UI" pitchFamily="34" charset="-122"/>
                <a:cs typeface="Segoe UI" pitchFamily="34" charset="-120"/>
              </a:rPr>
              <a:t>8 days</a:t>
            </a:r>
            <a:endParaRPr lang="en-US" sz="3200" dirty="0"/>
          </a:p>
        </p:txBody>
      </p:sp>
      <p:sp>
        <p:nvSpPr>
          <p:cNvPr id="12" name="Text 8"/>
          <p:cNvSpPr txBox="1"/>
          <p:nvPr/>
        </p:nvSpPr>
        <p:spPr>
          <a:xfrm>
            <a:off x="4627778" y="2971800"/>
            <a:ext cx="2981858" cy="14173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Required: from the 10th day through the 3rd day (Saturday) before Election Day</a:t>
            </a:r>
            <a:endParaRPr lang="en-US" sz="1800" dirty="0"/>
          </a:p>
        </p:txBody>
      </p:sp>
      <p:sp>
        <p:nvSpPr>
          <p:cNvPr id="13" name="Shape 9">
            <a:extLst>
              <a:ext uri="{C183D7F6-B498-43B3-948B-1728B52AA6E4}">
                <adec:decorative xmlns:adec="http://schemas.microsoft.com/office/drawing/2017/decorative" val="1"/>
              </a:ext>
            </a:extLst>
          </p:cNvPr>
          <p:cNvSpPr/>
          <p:nvPr/>
        </p:nvSpPr>
        <p:spPr>
          <a:xfrm>
            <a:off x="8158277" y="1874520"/>
            <a:ext cx="3484778" cy="2606040"/>
          </a:xfrm>
          <a:prstGeom prst="roundRect">
            <a:avLst>
              <a:gd name="adj" fmla="val 4211"/>
            </a:avLst>
          </a:prstGeom>
          <a:solidFill>
            <a:srgbClr val="FFFFFF"/>
          </a:solidFill>
          <a:ln/>
          <a:effectLst>
            <a:outerShdw sx="100000" sy="100000" kx="0" ky="0" algn="bl" rotWithShape="0" blurRad="76200" dist="25400" dir="5400000">
              <a:srgbClr val="000000">
                <a:alpha val="12000"/>
              </a:srgbClr>
            </a:outerShdw>
          </a:effectLst>
        </p:spPr>
      </p:sp>
      <p:sp>
        <p:nvSpPr>
          <p:cNvPr id="14" name="Text 10"/>
          <p:cNvSpPr txBox="1"/>
          <p:nvPr/>
        </p:nvSpPr>
        <p:spPr>
          <a:xfrm>
            <a:off x="8432597" y="2148840"/>
            <a:ext cx="3027578" cy="731520"/>
          </a:xfrm>
          <a:prstGeom prst="rect">
            <a:avLst/>
          </a:prstGeom>
          <a:noFill/>
          <a:ln/>
        </p:spPr>
        <p:txBody>
          <a:bodyPr wrap="square" lIns="0" tIns="0" rIns="0" bIns="0" rtlCol="0" anchor="t"/>
          <a:lstStyle/>
          <a:p>
            <a:pPr indent="0" marL="0">
              <a:buNone/>
            </a:pPr>
            <a:r>
              <a:rPr lang="en-US" sz="3200" b="1" dirty="0">
                <a:solidFill>
                  <a:srgbClr val="1D5C4D"/>
                </a:solidFill>
                <a:latin typeface="Segoe UI" pitchFamily="34" charset="0"/>
                <a:ea typeface="Segoe UI" pitchFamily="34" charset="-122"/>
                <a:cs typeface="Segoe UI" pitchFamily="34" charset="-120"/>
              </a:rPr>
              <a:t>Up to 14 days</a:t>
            </a:r>
            <a:endParaRPr lang="en-US" sz="3200" dirty="0"/>
          </a:p>
        </p:txBody>
      </p:sp>
      <p:sp>
        <p:nvSpPr>
          <p:cNvPr id="15" name="Text 11"/>
          <p:cNvSpPr txBox="1"/>
          <p:nvPr/>
        </p:nvSpPr>
        <p:spPr>
          <a:xfrm>
            <a:off x="8432597" y="2971800"/>
            <a:ext cx="2981858" cy="14173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The Supervisor may add up to 5 earlier days and the Sunday before Election Day</a:t>
            </a:r>
            <a:endParaRPr lang="en-US" sz="1800" dirty="0"/>
          </a:p>
        </p:txBody>
      </p:sp>
      <p:sp>
        <p:nvSpPr>
          <p:cNvPr id="16" name="Shape 12">
            <a:extLst>
              <a:ext uri="{C183D7F6-B498-43B3-948B-1728B52AA6E4}">
                <adec:decorative xmlns:adec="http://schemas.microsoft.com/office/drawing/2017/decorative" val="1"/>
              </a:ext>
            </a:extLst>
          </p:cNvPr>
          <p:cNvSpPr/>
          <p:nvPr/>
        </p:nvSpPr>
        <p:spPr>
          <a:xfrm>
            <a:off x="548640" y="4709160"/>
            <a:ext cx="11094415" cy="1188720"/>
          </a:xfrm>
          <a:prstGeom prst="roundRect">
            <a:avLst>
              <a:gd name="adj" fmla="val 9231"/>
            </a:avLst>
          </a:prstGeom>
          <a:solidFill>
            <a:srgbClr val="EAF3EF"/>
          </a:solidFill>
          <a:ln/>
        </p:spPr>
      </p:sp>
      <p:sp>
        <p:nvSpPr>
          <p:cNvPr id="17" name="Shape 13">
            <a:extLst>
              <a:ext uri="{C183D7F6-B498-43B3-948B-1728B52AA6E4}">
                <adec:decorative xmlns:adec="http://schemas.microsoft.com/office/drawing/2017/decorative" val="1"/>
              </a:ext>
            </a:extLst>
          </p:cNvPr>
          <p:cNvSpPr/>
          <p:nvPr/>
        </p:nvSpPr>
        <p:spPr>
          <a:xfrm>
            <a:off x="822960" y="4956048"/>
            <a:ext cx="685800" cy="685800"/>
          </a:xfrm>
          <a:prstGeom prst="ellipse">
            <a:avLst/>
          </a:prstGeom>
          <a:solidFill>
            <a:srgbClr val="1D5C4D"/>
          </a:solidFill>
          <a:ln/>
        </p:spPr>
      </p:sp>
      <p:pic>
        <p:nvPicPr>
          <p:cNvPr id="1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73836" y="5106924"/>
            <a:ext cx="384048" cy="384048"/>
          </a:xfrm>
          <a:prstGeom prst="rect">
            <a:avLst/>
          </a:prstGeom>
        </p:spPr>
      </p:pic>
      <p:sp>
        <p:nvSpPr>
          <p:cNvPr id="19" name="Text 14"/>
          <p:cNvSpPr txBox="1"/>
          <p:nvPr/>
        </p:nvSpPr>
        <p:spPr>
          <a:xfrm>
            <a:off x="1783080" y="4709160"/>
            <a:ext cx="9631375" cy="11887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Days and hours vary by county and by site. Ask Sample County about early voting shifts.</a:t>
            </a:r>
            <a:endParaRPr lang="en-US" sz="1800" dirty="0"/>
          </a:p>
        </p:txBody>
      </p:sp>
      <p:sp>
        <p:nvSpPr>
          <p:cNvPr id="20"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Is it paid?</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Poll Worker Overview</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417320"/>
            <a:ext cx="1005840" cy="1005840"/>
          </a:xfrm>
          <a:prstGeom prst="ellipse">
            <a:avLst/>
          </a:prstGeom>
          <a:solidFill>
            <a:srgbClr val="E07A2F"/>
          </a:solidFill>
          <a:ln/>
        </p:spPr>
      </p:sp>
      <p:pic>
        <p:nvPicPr>
          <p:cNvPr id="7"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69925" y="1638605"/>
            <a:ext cx="563270" cy="563270"/>
          </a:xfrm>
          <a:prstGeom prst="rect">
            <a:avLst/>
          </a:prstGeom>
        </p:spPr>
      </p:pic>
      <p:sp>
        <p:nvSpPr>
          <p:cNvPr id="8" name="Text 3"/>
          <p:cNvSpPr txBox="1"/>
          <p:nvPr/>
        </p:nvSpPr>
        <p:spPr>
          <a:xfrm>
            <a:off x="1783080" y="1417320"/>
            <a:ext cx="5303520" cy="1005840"/>
          </a:xfrm>
          <a:prstGeom prst="rect">
            <a:avLst/>
          </a:prstGeom>
          <a:noFill/>
          <a:ln/>
        </p:spPr>
        <p:txBody>
          <a:bodyPr wrap="square" lIns="0" tIns="0" rIns="0" bIns="0" rtlCol="0" anchor="ctr"/>
          <a:lstStyle/>
          <a:p>
            <a:pPr indent="0" marL="0">
              <a:buNone/>
            </a:pPr>
            <a:r>
              <a:rPr lang="en-US" sz="2400" b="1" dirty="0">
                <a:solidFill>
                  <a:srgbClr val="1D5C4D"/>
                </a:solidFill>
                <a:latin typeface="Segoe UI" pitchFamily="34" charset="0"/>
                <a:ea typeface="Segoe UI" pitchFamily="34" charset="-122"/>
                <a:cs typeface="Segoe UI" pitchFamily="34" charset="-120"/>
              </a:rPr>
              <a:t>Yes. Poll workers are paid for their work.</a:t>
            </a:r>
            <a:endParaRPr lang="en-US" sz="2400" dirty="0"/>
          </a:p>
        </p:txBody>
      </p:sp>
      <p:sp>
        <p:nvSpPr>
          <p:cNvPr id="9" name="Text 4"/>
          <p:cNvSpPr txBox="1"/>
          <p:nvPr/>
        </p:nvSpPr>
        <p:spPr>
          <a:xfrm>
            <a:off x="548640" y="2743200"/>
            <a:ext cx="6400800" cy="3291840"/>
          </a:xfrm>
          <a:prstGeom prst="rect">
            <a:avLst/>
          </a:prstGeom>
          <a:noFill/>
          <a:ln/>
        </p:spPr>
        <p:txBody>
          <a:bodyPr wrap="square" lIns="0" tIns="0" rIns="0" bIns="0" rtlCol="0" anchor="t"/>
          <a:lstStyle/>
          <a:p>
            <a:pPr marL="240030" indent="-240030">
              <a:spcAft>
                <a:spcPts val="1400"/>
              </a:spcAft>
              <a:buSzPct val="100000"/>
              <a:buChar char="•"/>
            </a:pPr>
            <a:r>
              <a:rPr lang="en-US" sz="1800" b="1" dirty="0">
                <a:solidFill>
                  <a:srgbClr val="1D5C4D"/>
                </a:solidFill>
                <a:latin typeface="Segoe UI" pitchFamily="34" charset="0"/>
                <a:ea typeface="Segoe UI" pitchFamily="34" charset="-122"/>
                <a:cs typeface="Segoe UI" pitchFamily="34" charset="-120"/>
              </a:rPr>
              <a:t>Paid by the county. </a:t>
            </a:r>
            <a:pPr indent="0" marL="0">
              <a:buNone/>
            </a:pPr>
            <a:r>
              <a:rPr lang="en-US" sz="1800" dirty="0">
                <a:solidFill>
                  <a:srgbClr val="222222"/>
                </a:solidFill>
                <a:latin typeface="Segoe UI" pitchFamily="34" charset="0"/>
                <a:ea typeface="Segoe UI" pitchFamily="34" charset="-122"/>
                <a:cs typeface="Segoe UI" pitchFamily="34" charset="-120"/>
              </a:rPr>
              <a:t>Florida law says the Supervisor of Elections pays each clerk and inspector.</a:t>
            </a:r>
            <a:endParaRPr lang="en-US" sz="1800" dirty="0"/>
          </a:p>
          <a:p>
            <a:pPr marL="240030" indent="-240030">
              <a:spcAft>
                <a:spcPts val="1400"/>
              </a:spcAft>
              <a:buSzPct val="100000"/>
              <a:buChar char="•"/>
            </a:pPr>
            <a:r>
              <a:rPr lang="en-US" sz="1800" b="1" dirty="0">
                <a:solidFill>
                  <a:srgbClr val="1D5C4D"/>
                </a:solidFill>
                <a:latin typeface="Segoe UI" pitchFamily="34" charset="0"/>
                <a:ea typeface="Segoe UI" pitchFamily="34" charset="-122"/>
                <a:cs typeface="Segoe UI" pitchFamily="34" charset="-120"/>
              </a:rPr>
              <a:t>Rates vary. </a:t>
            </a:r>
            <a:pPr indent="0" marL="0">
              <a:buNone/>
            </a:pPr>
            <a:r>
              <a:rPr lang="en-US" sz="1800" dirty="0">
                <a:solidFill>
                  <a:srgbClr val="222222"/>
                </a:solidFill>
                <a:latin typeface="Segoe UI" pitchFamily="34" charset="0"/>
                <a:ea typeface="Segoe UI" pitchFamily="34" charset="-122"/>
                <a:cs typeface="Segoe UI" pitchFamily="34" charset="-120"/>
              </a:rPr>
              <a:t>Each county sets its own pay rates.</a:t>
            </a:r>
            <a:endParaRPr lang="en-US" sz="1800" dirty="0"/>
          </a:p>
          <a:p>
            <a:pPr marL="240030" indent="-240030">
              <a:spcAft>
                <a:spcPts val="1400"/>
              </a:spcAft>
              <a:buSzPct val="100000"/>
              <a:buChar char="•"/>
            </a:pPr>
            <a:r>
              <a:rPr lang="en-US" sz="1800" b="1" dirty="0">
                <a:solidFill>
                  <a:srgbClr val="1D5C4D"/>
                </a:solidFill>
                <a:latin typeface="Segoe UI" pitchFamily="34" charset="0"/>
                <a:ea typeface="Segoe UI" pitchFamily="34" charset="-122"/>
                <a:cs typeface="Segoe UI" pitchFamily="34" charset="-120"/>
              </a:rPr>
              <a:t>Training can be paid, too. </a:t>
            </a:r>
            <a:pPr indent="0" marL="0">
              <a:buNone/>
            </a:pPr>
            <a:r>
              <a:rPr lang="en-US" sz="1800" dirty="0">
                <a:solidFill>
                  <a:srgbClr val="222222"/>
                </a:solidFill>
                <a:latin typeface="Segoe UI" pitchFamily="34" charset="0"/>
                <a:ea typeface="Segoe UI" pitchFamily="34" charset="-122"/>
                <a:cs typeface="Segoe UI" pitchFamily="34" charset="-120"/>
              </a:rPr>
              <a:t>Florida law lets counties pay poll workers, plus travel costs, for required training.</a:t>
            </a:r>
            <a:endParaRPr lang="en-US" sz="1800" dirty="0"/>
          </a:p>
        </p:txBody>
      </p:sp>
      <p:sp>
        <p:nvSpPr>
          <p:cNvPr id="10" name="Shape 5">
            <a:extLst>
              <a:ext uri="{C183D7F6-B498-43B3-948B-1728B52AA6E4}">
                <adec:decorative xmlns:adec="http://schemas.microsoft.com/office/drawing/2017/decorative" val="1"/>
              </a:ext>
            </a:extLst>
          </p:cNvPr>
          <p:cNvSpPr/>
          <p:nvPr/>
        </p:nvSpPr>
        <p:spPr>
          <a:xfrm>
            <a:off x="7269480" y="1371600"/>
            <a:ext cx="4373575" cy="4709160"/>
          </a:xfrm>
          <a:prstGeom prst="roundRect">
            <a:avLst>
              <a:gd name="adj" fmla="val 2509"/>
            </a:avLst>
          </a:prstGeom>
          <a:solidFill>
            <a:srgbClr val="FBE9DC"/>
          </a:solidFill>
          <a:ln/>
        </p:spPr>
      </p:sp>
      <p:sp>
        <p:nvSpPr>
          <p:cNvPr id="11" name="Shape 6">
            <a:extLst>
              <a:ext uri="{C183D7F6-B498-43B3-948B-1728B52AA6E4}">
                <adec:decorative xmlns:adec="http://schemas.microsoft.com/office/drawing/2017/decorative" val="1"/>
              </a:ext>
            </a:extLst>
          </p:cNvPr>
          <p:cNvSpPr/>
          <p:nvPr/>
        </p:nvSpPr>
        <p:spPr>
          <a:xfrm>
            <a:off x="7589520" y="1645920"/>
            <a:ext cx="658368" cy="658368"/>
          </a:xfrm>
          <a:prstGeom prst="ellipse">
            <a:avLst/>
          </a:prstGeom>
          <a:solidFill>
            <a:srgbClr val="1D5C4D"/>
          </a:solidFill>
          <a:ln/>
        </p:spPr>
      </p:sp>
      <p:pic>
        <p:nvPicPr>
          <p:cNvPr id="12"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34361" y="1790761"/>
            <a:ext cx="368686" cy="368686"/>
          </a:xfrm>
          <a:prstGeom prst="rect">
            <a:avLst/>
          </a:prstGeom>
        </p:spPr>
      </p:pic>
      <p:sp>
        <p:nvSpPr>
          <p:cNvPr id="13" name="Text 7"/>
          <p:cNvSpPr txBox="1"/>
          <p:nvPr/>
        </p:nvSpPr>
        <p:spPr>
          <a:xfrm>
            <a:off x="7589520" y="2468880"/>
            <a:ext cx="3824935" cy="411480"/>
          </a:xfrm>
          <a:prstGeom prst="rect">
            <a:avLst/>
          </a:prstGeom>
          <a:noFill/>
          <a:ln/>
        </p:spPr>
        <p:txBody>
          <a:bodyPr wrap="square" lIns="0" tIns="0" rIns="0" bIns="0" rtlCol="0" anchor="t"/>
          <a:lstStyle/>
          <a:p>
            <a:pPr indent="0" marL="0">
              <a:buNone/>
            </a:pPr>
            <a:r>
              <a:rPr lang="en-US" sz="2200" b="1" dirty="0">
                <a:solidFill>
                  <a:srgbClr val="222222"/>
                </a:solidFill>
                <a:latin typeface="Segoe UI" pitchFamily="34" charset="0"/>
                <a:ea typeface="Segoe UI" pitchFamily="34" charset="-122"/>
                <a:cs typeface="Segoe UI" pitchFamily="34" charset="-120"/>
              </a:rPr>
              <a:t>Sample County pay rates</a:t>
            </a:r>
            <a:endParaRPr lang="en-US" sz="2200" dirty="0"/>
          </a:p>
        </p:txBody>
      </p:sp>
      <p:sp>
        <p:nvSpPr>
          <p:cNvPr id="14" name="Text 8"/>
          <p:cNvSpPr txBox="1"/>
          <p:nvPr/>
        </p:nvSpPr>
        <p:spPr>
          <a:xfrm>
            <a:off x="7589520" y="2971800"/>
            <a:ext cx="3824935" cy="146304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Each Florida county sets its own pay and training schedule. For current Sample County rates, call the Poll Worker Office:</a:t>
            </a:r>
            <a:endParaRPr lang="en-US" sz="1800" dirty="0"/>
          </a:p>
        </p:txBody>
      </p:sp>
      <p:sp>
        <p:nvSpPr>
          <p:cNvPr id="15" name="Text 9"/>
          <p:cNvSpPr txBox="1"/>
          <p:nvPr/>
        </p:nvSpPr>
        <p:spPr>
          <a:xfrm>
            <a:off x="7589520" y="4526280"/>
            <a:ext cx="3824935" cy="548640"/>
          </a:xfrm>
          <a:prstGeom prst="rect">
            <a:avLst/>
          </a:prstGeom>
          <a:noFill/>
          <a:ln/>
        </p:spPr>
        <p:txBody>
          <a:bodyPr wrap="square" lIns="0" tIns="0" rIns="0" bIns="0" rtlCol="0" anchor="t"/>
          <a:lstStyle/>
          <a:p>
            <a:pPr indent="0" marL="0">
              <a:buNone/>
            </a:pPr>
            <a:r>
              <a:rPr lang="en-US" sz="2800" b="1" dirty="0">
                <a:solidFill>
                  <a:srgbClr val="1D5C4D"/>
                </a:solidFill>
                <a:latin typeface="Segoe UI" pitchFamily="34" charset="0"/>
                <a:ea typeface="Segoe UI" pitchFamily="34" charset="-122"/>
                <a:cs typeface="Segoe UI" pitchFamily="34" charset="-120"/>
              </a:rPr>
              <a:t>(555) 010-0100</a:t>
            </a:r>
            <a:endParaRPr lang="en-US" sz="2800" dirty="0"/>
          </a:p>
        </p:txBody>
      </p:sp>
      <p:sp>
        <p:nvSpPr>
          <p:cNvPr id="16" name="Text 10"/>
          <p:cNvSpPr txBox="1"/>
          <p:nvPr/>
        </p:nvSpPr>
        <p:spPr>
          <a:xfrm>
            <a:off x="7589520" y="5120640"/>
            <a:ext cx="3916375" cy="411480"/>
          </a:xfrm>
          <a:prstGeom prst="rect">
            <a:avLst/>
          </a:prstGeom>
          <a:noFill/>
          <a:ln/>
        </p:spPr>
        <p:txBody>
          <a:bodyPr wrap="square" lIns="0" tIns="0" rIns="0" bIns="0" rtlCol="0" anchor="t"/>
          <a:lstStyle/>
          <a:p>
            <a:pPr indent="0" marL="0">
              <a:buNone/>
            </a:pPr>
            <a:r>
              <a:rPr lang="en-US" sz="1800" dirty="0">
                <a:solidFill>
                  <a:srgbClr val="A84F14"/>
                </a:solidFill>
                <a:latin typeface="Segoe UI" pitchFamily="34" charset="0"/>
                <a:ea typeface="Segoe UI" pitchFamily="34" charset="-122"/>
                <a:cs typeface="Segoe UI" pitchFamily="34" charset="-120"/>
              </a:rPr>
              <a:t>samplecounty.example/pollworkers</a:t>
            </a:r>
            <a:endParaRPr lang="en-US" sz="1800" dirty="0"/>
          </a:p>
        </p:txBody>
      </p:sp>
      <p:sp>
        <p:nvSpPr>
          <p:cNvPr id="17"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What training do I need?</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Poll Worker Overview</a:t>
            </a:r>
            <a:endParaRPr lang="en-US" sz="1000" dirty="0"/>
          </a:p>
        </p:txBody>
      </p:sp>
      <p:sp>
        <p:nvSpPr>
          <p:cNvPr id="6" name="Text 2"/>
          <p:cNvSpPr txBox="1"/>
          <p:nvPr/>
        </p:nvSpPr>
        <p:spPr>
          <a:xfrm>
            <a:off x="548640" y="1325880"/>
            <a:ext cx="11094415" cy="731520"/>
          </a:xfrm>
          <a:prstGeom prst="rect">
            <a:avLst/>
          </a:prstGeom>
          <a:noFill/>
          <a:ln/>
        </p:spPr>
        <p:txBody>
          <a:bodyPr wrap="square" lIns="0" tIns="0" rIns="0" bIns="0" rtlCol="0" anchor="t"/>
          <a:lstStyle/>
          <a:p>
            <a:pPr indent="0" marL="0">
              <a:buNone/>
            </a:pPr>
            <a:r>
              <a:rPr lang="en-US" sz="2000" dirty="0">
                <a:solidFill>
                  <a:srgbClr val="222222"/>
                </a:solidFill>
                <a:latin typeface="Segoe UI" pitchFamily="34" charset="0"/>
                <a:ea typeface="Segoe UI" pitchFamily="34" charset="-122"/>
                <a:cs typeface="Segoe UI" pitchFamily="34" charset="-120"/>
              </a:rPr>
              <a:t>Everyone trains before every election, even people who have done it before. Your Supervisor of Elections teaches it using a statewide course.</a:t>
            </a:r>
            <a:endParaRPr lang="en-US" sz="2000" dirty="0"/>
          </a:p>
        </p:txBody>
      </p:sp>
      <p:sp>
        <p:nvSpPr>
          <p:cNvPr id="7" name="Shape 3">
            <a:extLst>
              <a:ext uri="{C183D7F6-B498-43B3-948B-1728B52AA6E4}">
                <adec:decorative xmlns:adec="http://schemas.microsoft.com/office/drawing/2017/decorative" val="1"/>
              </a:ext>
            </a:extLst>
          </p:cNvPr>
          <p:cNvSpPr/>
          <p:nvPr/>
        </p:nvSpPr>
        <p:spPr>
          <a:xfrm>
            <a:off x="548640" y="2194560"/>
            <a:ext cx="3484778" cy="2560320"/>
          </a:xfrm>
          <a:prstGeom prst="roundRect">
            <a:avLst>
              <a:gd name="adj" fmla="val 4286"/>
            </a:avLst>
          </a:prstGeom>
          <a:solidFill>
            <a:srgbClr val="FFFFFF"/>
          </a:solidFill>
          <a:ln/>
          <a:effectLst>
            <a:outerShdw sx="100000" sy="100000" kx="0" ky="0" algn="bl" rotWithShape="0" blurRad="76200" dist="25400" dir="5400000">
              <a:srgbClr val="000000">
                <a:alpha val="12000"/>
              </a:srgbClr>
            </a:outerShdw>
          </a:effectLst>
        </p:spPr>
      </p:sp>
      <p:sp>
        <p:nvSpPr>
          <p:cNvPr id="8" name="Text 4"/>
          <p:cNvSpPr txBox="1"/>
          <p:nvPr/>
        </p:nvSpPr>
        <p:spPr>
          <a:xfrm>
            <a:off x="822960" y="2423160"/>
            <a:ext cx="2936138" cy="777240"/>
          </a:xfrm>
          <a:prstGeom prst="rect">
            <a:avLst/>
          </a:prstGeom>
          <a:noFill/>
          <a:ln/>
        </p:spPr>
        <p:txBody>
          <a:bodyPr wrap="square" lIns="0" tIns="0" rIns="0" bIns="0" rtlCol="0" anchor="t"/>
          <a:lstStyle/>
          <a:p>
            <a:pPr indent="0" marL="0">
              <a:buNone/>
            </a:pPr>
            <a:r>
              <a:rPr lang="en-US" sz="4000" b="1" dirty="0">
                <a:solidFill>
                  <a:srgbClr val="E07A2F"/>
                </a:solidFill>
                <a:latin typeface="Segoe UI" pitchFamily="34" charset="0"/>
                <a:ea typeface="Segoe UI" pitchFamily="34" charset="-122"/>
                <a:cs typeface="Segoe UI" pitchFamily="34" charset="-120"/>
              </a:rPr>
              <a:t>2 hours</a:t>
            </a:r>
            <a:endParaRPr lang="en-US" sz="4000" dirty="0"/>
          </a:p>
        </p:txBody>
      </p:sp>
      <p:sp>
        <p:nvSpPr>
          <p:cNvPr id="9" name="Text 5"/>
          <p:cNvSpPr txBox="1"/>
          <p:nvPr/>
        </p:nvSpPr>
        <p:spPr>
          <a:xfrm>
            <a:off x="822960" y="3291840"/>
            <a:ext cx="2981858" cy="13716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Minimum for inspectors, before each election</a:t>
            </a:r>
            <a:endParaRPr lang="en-US" sz="1800" dirty="0"/>
          </a:p>
        </p:txBody>
      </p:sp>
      <p:sp>
        <p:nvSpPr>
          <p:cNvPr id="10" name="Shape 6">
            <a:extLst>
              <a:ext uri="{C183D7F6-B498-43B3-948B-1728B52AA6E4}">
                <adec:decorative xmlns:adec="http://schemas.microsoft.com/office/drawing/2017/decorative" val="1"/>
              </a:ext>
            </a:extLst>
          </p:cNvPr>
          <p:cNvSpPr/>
          <p:nvPr/>
        </p:nvSpPr>
        <p:spPr>
          <a:xfrm>
            <a:off x="4353458" y="2194560"/>
            <a:ext cx="3484778" cy="2560320"/>
          </a:xfrm>
          <a:prstGeom prst="roundRect">
            <a:avLst>
              <a:gd name="adj" fmla="val 4286"/>
            </a:avLst>
          </a:prstGeom>
          <a:solidFill>
            <a:srgbClr val="FFFFFF"/>
          </a:solidFill>
          <a:ln/>
          <a:effectLst>
            <a:outerShdw sx="100000" sy="100000" kx="0" ky="0" algn="bl" rotWithShape="0" blurRad="76200" dist="25400" dir="5400000">
              <a:srgbClr val="000000">
                <a:alpha val="12000"/>
              </a:srgbClr>
            </a:outerShdw>
          </a:effectLst>
        </p:spPr>
      </p:sp>
      <p:sp>
        <p:nvSpPr>
          <p:cNvPr id="11" name="Text 7"/>
          <p:cNvSpPr txBox="1"/>
          <p:nvPr/>
        </p:nvSpPr>
        <p:spPr>
          <a:xfrm>
            <a:off x="4627778" y="2423160"/>
            <a:ext cx="2936138" cy="777240"/>
          </a:xfrm>
          <a:prstGeom prst="rect">
            <a:avLst/>
          </a:prstGeom>
          <a:noFill/>
          <a:ln/>
        </p:spPr>
        <p:txBody>
          <a:bodyPr wrap="square" lIns="0" tIns="0" rIns="0" bIns="0" rtlCol="0" anchor="t"/>
          <a:lstStyle/>
          <a:p>
            <a:pPr indent="0" marL="0">
              <a:buNone/>
            </a:pPr>
            <a:r>
              <a:rPr lang="en-US" sz="4000" b="1" dirty="0">
                <a:solidFill>
                  <a:srgbClr val="E07A2F"/>
                </a:solidFill>
                <a:latin typeface="Segoe UI" pitchFamily="34" charset="0"/>
                <a:ea typeface="Segoe UI" pitchFamily="34" charset="-122"/>
                <a:cs typeface="Segoe UI" pitchFamily="34" charset="-120"/>
              </a:rPr>
              <a:t>3 hours</a:t>
            </a:r>
            <a:endParaRPr lang="en-US" sz="4000" dirty="0"/>
          </a:p>
        </p:txBody>
      </p:sp>
      <p:sp>
        <p:nvSpPr>
          <p:cNvPr id="12" name="Text 8"/>
          <p:cNvSpPr txBox="1"/>
          <p:nvPr/>
        </p:nvSpPr>
        <p:spPr>
          <a:xfrm>
            <a:off x="4627778" y="3291840"/>
            <a:ext cx="2981858" cy="13716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Minimum for clerks, before each election. Clerks must also show they know the rules.</a:t>
            </a:r>
            <a:endParaRPr lang="en-US" sz="1800" dirty="0"/>
          </a:p>
        </p:txBody>
      </p:sp>
      <p:sp>
        <p:nvSpPr>
          <p:cNvPr id="13" name="Shape 9">
            <a:extLst>
              <a:ext uri="{C183D7F6-B498-43B3-948B-1728B52AA6E4}">
                <adec:decorative xmlns:adec="http://schemas.microsoft.com/office/drawing/2017/decorative" val="1"/>
              </a:ext>
            </a:extLst>
          </p:cNvPr>
          <p:cNvSpPr/>
          <p:nvPr/>
        </p:nvSpPr>
        <p:spPr>
          <a:xfrm>
            <a:off x="8158277" y="2194560"/>
            <a:ext cx="3484778" cy="2560320"/>
          </a:xfrm>
          <a:prstGeom prst="roundRect">
            <a:avLst>
              <a:gd name="adj" fmla="val 4286"/>
            </a:avLst>
          </a:prstGeom>
          <a:solidFill>
            <a:srgbClr val="FFFFFF"/>
          </a:solidFill>
          <a:ln/>
          <a:effectLst>
            <a:outerShdw sx="100000" sy="100000" kx="0" ky="0" algn="bl" rotWithShape="0" blurRad="76200" dist="25400" dir="5400000">
              <a:srgbClr val="000000">
                <a:alpha val="12000"/>
              </a:srgbClr>
            </a:outerShdw>
          </a:effectLst>
        </p:spPr>
      </p:sp>
      <p:sp>
        <p:nvSpPr>
          <p:cNvPr id="14" name="Shape 10">
            <a:extLst>
              <a:ext uri="{C183D7F6-B498-43B3-948B-1728B52AA6E4}">
                <adec:decorative xmlns:adec="http://schemas.microsoft.com/office/drawing/2017/decorative" val="1"/>
              </a:ext>
            </a:extLst>
          </p:cNvPr>
          <p:cNvSpPr/>
          <p:nvPr/>
        </p:nvSpPr>
        <p:spPr>
          <a:xfrm>
            <a:off x="8432597" y="2450592"/>
            <a:ext cx="685800" cy="685800"/>
          </a:xfrm>
          <a:prstGeom prst="ellipse">
            <a:avLst/>
          </a:prstGeom>
          <a:solidFill>
            <a:srgbClr val="E07A2F"/>
          </a:solidFill>
          <a:ln/>
        </p:spPr>
      </p:sp>
      <p:pic>
        <p:nvPicPr>
          <p:cNvPr id="15"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583473" y="2601468"/>
            <a:ext cx="384048" cy="384048"/>
          </a:xfrm>
          <a:prstGeom prst="rect">
            <a:avLst/>
          </a:prstGeom>
        </p:spPr>
      </p:pic>
      <p:sp>
        <p:nvSpPr>
          <p:cNvPr id="16" name="Text 11"/>
          <p:cNvSpPr txBox="1"/>
          <p:nvPr/>
        </p:nvSpPr>
        <p:spPr>
          <a:xfrm>
            <a:off x="9255557" y="2423160"/>
            <a:ext cx="2158898" cy="74980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Disability sensitivity</a:t>
            </a:r>
            <a:endParaRPr lang="en-US" sz="2000" dirty="0"/>
          </a:p>
        </p:txBody>
      </p:sp>
      <p:sp>
        <p:nvSpPr>
          <p:cNvPr id="17" name="Text 12"/>
          <p:cNvSpPr txBox="1"/>
          <p:nvPr/>
        </p:nvSpPr>
        <p:spPr>
          <a:xfrm>
            <a:off x="8432597" y="3291840"/>
            <a:ext cx="2981858" cy="13716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Every poll worker also takes this course each election cycle.</a:t>
            </a:r>
            <a:endParaRPr lang="en-US" sz="1800" dirty="0"/>
          </a:p>
        </p:txBody>
      </p:sp>
      <p:sp>
        <p:nvSpPr>
          <p:cNvPr id="18" name="Shape 13">
            <a:extLst>
              <a:ext uri="{C183D7F6-B498-43B3-948B-1728B52AA6E4}">
                <adec:decorative xmlns:adec="http://schemas.microsoft.com/office/drawing/2017/decorative" val="1"/>
              </a:ext>
            </a:extLst>
          </p:cNvPr>
          <p:cNvSpPr/>
          <p:nvPr/>
        </p:nvSpPr>
        <p:spPr>
          <a:xfrm>
            <a:off x="548640" y="4937760"/>
            <a:ext cx="11094415" cy="1188720"/>
          </a:xfrm>
          <a:prstGeom prst="roundRect">
            <a:avLst>
              <a:gd name="adj" fmla="val 9231"/>
            </a:avLst>
          </a:prstGeom>
          <a:solidFill>
            <a:srgbClr val="EAF3EF"/>
          </a:solidFill>
          <a:ln/>
        </p:spPr>
      </p:sp>
      <p:sp>
        <p:nvSpPr>
          <p:cNvPr id="19" name="Shape 14">
            <a:extLst>
              <a:ext uri="{C183D7F6-B498-43B3-948B-1728B52AA6E4}">
                <adec:decorative xmlns:adec="http://schemas.microsoft.com/office/drawing/2017/decorative" val="1"/>
              </a:ext>
            </a:extLst>
          </p:cNvPr>
          <p:cNvSpPr/>
          <p:nvPr/>
        </p:nvSpPr>
        <p:spPr>
          <a:xfrm>
            <a:off x="822960" y="5193792"/>
            <a:ext cx="685800" cy="685800"/>
          </a:xfrm>
          <a:prstGeom prst="ellipse">
            <a:avLst/>
          </a:prstGeom>
          <a:solidFill>
            <a:srgbClr val="1D5C4D"/>
          </a:solidFill>
          <a:ln/>
        </p:spPr>
      </p:sp>
      <p:pic>
        <p:nvPicPr>
          <p:cNvPr id="20"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3836" y="5344668"/>
            <a:ext cx="384048" cy="384048"/>
          </a:xfrm>
          <a:prstGeom prst="rect">
            <a:avLst/>
          </a:prstGeom>
        </p:spPr>
      </p:pic>
      <p:sp>
        <p:nvSpPr>
          <p:cNvPr id="21" name="Text 15"/>
          <p:cNvSpPr txBox="1"/>
          <p:nvPr/>
        </p:nvSpPr>
        <p:spPr>
          <a:xfrm>
            <a:off x="1783080" y="4937760"/>
            <a:ext cx="9631375" cy="11887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Training covers your duties: checking in voters, handling ballots, running the equipment, and solving problems. The state's manual is also kept at every polling place.</a:t>
            </a:r>
            <a:endParaRPr lang="en-US" sz="1800" dirty="0"/>
          </a:p>
        </p:txBody>
      </p:sp>
      <p:sp>
        <p:nvSpPr>
          <p:cNvPr id="22"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What Election Day looks like</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Poll Worker Overview</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1577340" y="2377440"/>
            <a:ext cx="9037015" cy="0"/>
          </a:xfrm>
          <a:prstGeom prst="line">
            <a:avLst/>
          </a:prstGeom>
          <a:noFill/>
          <a:ln w="38100">
            <a:solidFill>
              <a:srgbClr val="C9D8D2"/>
            </a:solidFill>
            <a:prstDash val="solid"/>
          </a:ln>
        </p:spPr>
      </p:sp>
      <p:sp>
        <p:nvSpPr>
          <p:cNvPr id="7" name="Text 3"/>
          <p:cNvSpPr txBox="1"/>
          <p:nvPr/>
        </p:nvSpPr>
        <p:spPr>
          <a:xfrm>
            <a:off x="548640" y="1417320"/>
            <a:ext cx="2057400" cy="411480"/>
          </a:xfrm>
          <a:prstGeom prst="rect">
            <a:avLst/>
          </a:prstGeom>
          <a:noFill/>
          <a:ln/>
        </p:spPr>
        <p:txBody>
          <a:bodyPr wrap="square" lIns="0" tIns="0" rIns="0" bIns="0" rtlCol="0" anchor="t"/>
          <a:lstStyle/>
          <a:p>
            <a:pPr algn="ctr" indent="0" marL="0">
              <a:buNone/>
            </a:pPr>
            <a:r>
              <a:rPr lang="en-US" sz="2000" b="1" dirty="0">
                <a:solidFill>
                  <a:srgbClr val="A84F14"/>
                </a:solidFill>
                <a:latin typeface="Segoe UI" pitchFamily="34" charset="0"/>
                <a:ea typeface="Segoe UI" pitchFamily="34" charset="-122"/>
                <a:cs typeface="Segoe UI" pitchFamily="34" charset="-120"/>
              </a:rPr>
              <a:t>6 a.m.</a:t>
            </a:r>
            <a:endParaRPr lang="en-US" sz="2000" dirty="0"/>
          </a:p>
        </p:txBody>
      </p:sp>
      <p:sp>
        <p:nvSpPr>
          <p:cNvPr id="8" name="Shape 4">
            <a:extLst>
              <a:ext uri="{C183D7F6-B498-43B3-948B-1728B52AA6E4}">
                <adec:decorative xmlns:adec="http://schemas.microsoft.com/office/drawing/2017/decorative" val="1"/>
              </a:ext>
            </a:extLst>
          </p:cNvPr>
          <p:cNvSpPr/>
          <p:nvPr/>
        </p:nvSpPr>
        <p:spPr>
          <a:xfrm>
            <a:off x="1165860" y="1965960"/>
            <a:ext cx="822960" cy="822960"/>
          </a:xfrm>
          <a:prstGeom prst="ellipse">
            <a:avLst/>
          </a:prstGeom>
          <a:solidFill>
            <a:srgbClr val="1D5C4D"/>
          </a:solidFill>
          <a:ln/>
        </p:spPr>
      </p:sp>
      <p:pic>
        <p:nvPicPr>
          <p:cNvPr id="9"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46911" y="2147011"/>
            <a:ext cx="460858" cy="460858"/>
          </a:xfrm>
          <a:prstGeom prst="rect">
            <a:avLst/>
          </a:prstGeom>
        </p:spPr>
      </p:pic>
      <p:sp>
        <p:nvSpPr>
          <p:cNvPr id="10" name="Shape 5">
            <a:extLst>
              <a:ext uri="{C183D7F6-B498-43B3-948B-1728B52AA6E4}">
                <adec:decorative xmlns:adec="http://schemas.microsoft.com/office/drawing/2017/decorative" val="1"/>
              </a:ext>
            </a:extLst>
          </p:cNvPr>
          <p:cNvSpPr/>
          <p:nvPr/>
        </p:nvSpPr>
        <p:spPr>
          <a:xfrm>
            <a:off x="548640" y="3017520"/>
            <a:ext cx="2057400" cy="2514600"/>
          </a:xfrm>
          <a:prstGeom prst="roundRect">
            <a:avLst>
              <a:gd name="adj" fmla="val 5333"/>
            </a:avLst>
          </a:prstGeom>
          <a:solidFill>
            <a:srgbClr val="FFFFFF"/>
          </a:solidFill>
          <a:ln/>
          <a:effectLst>
            <a:outerShdw sx="100000" sy="100000" kx="0" ky="0" algn="bl" rotWithShape="0" blurRad="76200" dist="25400" dir="5400000">
              <a:srgbClr val="000000">
                <a:alpha val="12000"/>
              </a:srgbClr>
            </a:outerShdw>
          </a:effectLst>
        </p:spPr>
      </p:sp>
      <p:sp>
        <p:nvSpPr>
          <p:cNvPr id="11" name="Text 6"/>
          <p:cNvSpPr txBox="1"/>
          <p:nvPr/>
        </p:nvSpPr>
        <p:spPr>
          <a:xfrm>
            <a:off x="731520" y="3200400"/>
            <a:ext cx="1737360"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Set up</a:t>
            </a:r>
            <a:endParaRPr lang="en-US" sz="2000" dirty="0"/>
          </a:p>
        </p:txBody>
      </p:sp>
      <p:sp>
        <p:nvSpPr>
          <p:cNvPr id="12" name="Text 7"/>
          <p:cNvSpPr txBox="1"/>
          <p:nvPr/>
        </p:nvSpPr>
        <p:spPr>
          <a:xfrm>
            <a:off x="731520" y="3675888"/>
            <a:ext cx="1783080" cy="178308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Take the oath. Set up booths, equipment, and signs.</a:t>
            </a:r>
            <a:endParaRPr lang="en-US" sz="1800" dirty="0"/>
          </a:p>
        </p:txBody>
      </p:sp>
      <p:sp>
        <p:nvSpPr>
          <p:cNvPr id="13" name="Text 8"/>
          <p:cNvSpPr txBox="1"/>
          <p:nvPr/>
        </p:nvSpPr>
        <p:spPr>
          <a:xfrm>
            <a:off x="2807894" y="1417320"/>
            <a:ext cx="2057400" cy="411480"/>
          </a:xfrm>
          <a:prstGeom prst="rect">
            <a:avLst/>
          </a:prstGeom>
          <a:noFill/>
          <a:ln/>
        </p:spPr>
        <p:txBody>
          <a:bodyPr wrap="square" lIns="0" tIns="0" rIns="0" bIns="0" rtlCol="0" anchor="t"/>
          <a:lstStyle/>
          <a:p>
            <a:pPr algn="ctr" indent="0" marL="0">
              <a:buNone/>
            </a:pPr>
            <a:r>
              <a:rPr lang="en-US" sz="2000" b="1" dirty="0">
                <a:solidFill>
                  <a:srgbClr val="A84F14"/>
                </a:solidFill>
                <a:latin typeface="Segoe UI" pitchFamily="34" charset="0"/>
                <a:ea typeface="Segoe UI" pitchFamily="34" charset="-122"/>
                <a:cs typeface="Segoe UI" pitchFamily="34" charset="-120"/>
              </a:rPr>
              <a:t>7 a.m.</a:t>
            </a:r>
            <a:endParaRPr lang="en-US" sz="2000" dirty="0"/>
          </a:p>
        </p:txBody>
      </p:sp>
      <p:sp>
        <p:nvSpPr>
          <p:cNvPr id="14" name="Shape 9">
            <a:extLst>
              <a:ext uri="{C183D7F6-B498-43B3-948B-1728B52AA6E4}">
                <adec:decorative xmlns:adec="http://schemas.microsoft.com/office/drawing/2017/decorative" val="1"/>
              </a:ext>
            </a:extLst>
          </p:cNvPr>
          <p:cNvSpPr/>
          <p:nvPr/>
        </p:nvSpPr>
        <p:spPr>
          <a:xfrm>
            <a:off x="3425114" y="1965960"/>
            <a:ext cx="822960" cy="822960"/>
          </a:xfrm>
          <a:prstGeom prst="ellipse">
            <a:avLst/>
          </a:prstGeom>
          <a:solidFill>
            <a:srgbClr val="1D5C4D"/>
          </a:solidFill>
          <a:ln/>
        </p:spPr>
      </p:sp>
      <p:pic>
        <p:nvPicPr>
          <p:cNvPr id="15"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606165" y="2147011"/>
            <a:ext cx="460858" cy="460858"/>
          </a:xfrm>
          <a:prstGeom prst="rect">
            <a:avLst/>
          </a:prstGeom>
        </p:spPr>
      </p:pic>
      <p:sp>
        <p:nvSpPr>
          <p:cNvPr id="16" name="Shape 10">
            <a:extLst>
              <a:ext uri="{C183D7F6-B498-43B3-948B-1728B52AA6E4}">
                <adec:decorative xmlns:adec="http://schemas.microsoft.com/office/drawing/2017/decorative" val="1"/>
              </a:ext>
            </a:extLst>
          </p:cNvPr>
          <p:cNvSpPr/>
          <p:nvPr/>
        </p:nvSpPr>
        <p:spPr>
          <a:xfrm>
            <a:off x="2807894" y="3017520"/>
            <a:ext cx="2057400" cy="2514600"/>
          </a:xfrm>
          <a:prstGeom prst="roundRect">
            <a:avLst>
              <a:gd name="adj" fmla="val 5333"/>
            </a:avLst>
          </a:prstGeom>
          <a:solidFill>
            <a:srgbClr val="FFFFFF"/>
          </a:solidFill>
          <a:ln/>
          <a:effectLst>
            <a:outerShdw sx="100000" sy="100000" kx="0" ky="0" algn="bl" rotWithShape="0" blurRad="76200" dist="25400" dir="5400000">
              <a:srgbClr val="000000">
                <a:alpha val="12000"/>
              </a:srgbClr>
            </a:outerShdw>
          </a:effectLst>
        </p:spPr>
      </p:sp>
      <p:sp>
        <p:nvSpPr>
          <p:cNvPr id="17" name="Text 11"/>
          <p:cNvSpPr txBox="1"/>
          <p:nvPr/>
        </p:nvSpPr>
        <p:spPr>
          <a:xfrm>
            <a:off x="2990774" y="3200400"/>
            <a:ext cx="1737360"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Polls open</a:t>
            </a:r>
            <a:endParaRPr lang="en-US" sz="2000" dirty="0"/>
          </a:p>
        </p:txBody>
      </p:sp>
      <p:sp>
        <p:nvSpPr>
          <p:cNvPr id="18" name="Text 12"/>
          <p:cNvSpPr txBox="1"/>
          <p:nvPr/>
        </p:nvSpPr>
        <p:spPr>
          <a:xfrm>
            <a:off x="2990774" y="3675888"/>
            <a:ext cx="1783080" cy="178308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The clerk announces that voting has begun.</a:t>
            </a:r>
            <a:endParaRPr lang="en-US" sz="1800" dirty="0"/>
          </a:p>
        </p:txBody>
      </p:sp>
      <p:sp>
        <p:nvSpPr>
          <p:cNvPr id="19" name="Text 13"/>
          <p:cNvSpPr txBox="1"/>
          <p:nvPr/>
        </p:nvSpPr>
        <p:spPr>
          <a:xfrm>
            <a:off x="5067148" y="1417320"/>
            <a:ext cx="2057400" cy="411480"/>
          </a:xfrm>
          <a:prstGeom prst="rect">
            <a:avLst/>
          </a:prstGeom>
          <a:noFill/>
          <a:ln/>
        </p:spPr>
        <p:txBody>
          <a:bodyPr wrap="square" lIns="0" tIns="0" rIns="0" bIns="0" rtlCol="0" anchor="t"/>
          <a:lstStyle/>
          <a:p>
            <a:pPr algn="ctr" indent="0" marL="0">
              <a:buNone/>
            </a:pPr>
            <a:r>
              <a:rPr lang="en-US" sz="2000" b="1" dirty="0">
                <a:solidFill>
                  <a:srgbClr val="A84F14"/>
                </a:solidFill>
                <a:latin typeface="Segoe UI" pitchFamily="34" charset="0"/>
                <a:ea typeface="Segoe UI" pitchFamily="34" charset="-122"/>
                <a:cs typeface="Segoe UI" pitchFamily="34" charset="-120"/>
              </a:rPr>
              <a:t>All day</a:t>
            </a:r>
            <a:endParaRPr lang="en-US" sz="2000" dirty="0"/>
          </a:p>
        </p:txBody>
      </p:sp>
      <p:sp>
        <p:nvSpPr>
          <p:cNvPr id="20" name="Shape 14">
            <a:extLst>
              <a:ext uri="{C183D7F6-B498-43B3-948B-1728B52AA6E4}">
                <adec:decorative xmlns:adec="http://schemas.microsoft.com/office/drawing/2017/decorative" val="1"/>
              </a:ext>
            </a:extLst>
          </p:cNvPr>
          <p:cNvSpPr/>
          <p:nvPr/>
        </p:nvSpPr>
        <p:spPr>
          <a:xfrm>
            <a:off x="5684368" y="1965960"/>
            <a:ext cx="822960" cy="822960"/>
          </a:xfrm>
          <a:prstGeom prst="ellipse">
            <a:avLst/>
          </a:prstGeom>
          <a:solidFill>
            <a:srgbClr val="E07A2F"/>
          </a:solidFill>
          <a:ln/>
        </p:spPr>
      </p:sp>
      <p:pic>
        <p:nvPicPr>
          <p:cNvPr id="21"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65419" y="2147011"/>
            <a:ext cx="460858" cy="460858"/>
          </a:xfrm>
          <a:prstGeom prst="rect">
            <a:avLst/>
          </a:prstGeom>
        </p:spPr>
      </p:pic>
      <p:sp>
        <p:nvSpPr>
          <p:cNvPr id="22" name="Shape 15">
            <a:extLst>
              <a:ext uri="{C183D7F6-B498-43B3-948B-1728B52AA6E4}">
                <adec:decorative xmlns:adec="http://schemas.microsoft.com/office/drawing/2017/decorative" val="1"/>
              </a:ext>
            </a:extLst>
          </p:cNvPr>
          <p:cNvSpPr/>
          <p:nvPr/>
        </p:nvSpPr>
        <p:spPr>
          <a:xfrm>
            <a:off x="5067148" y="3017520"/>
            <a:ext cx="2057400" cy="2514600"/>
          </a:xfrm>
          <a:prstGeom prst="roundRect">
            <a:avLst>
              <a:gd name="adj" fmla="val 5333"/>
            </a:avLst>
          </a:prstGeom>
          <a:solidFill>
            <a:srgbClr val="FFFFFF"/>
          </a:solidFill>
          <a:ln/>
          <a:effectLst>
            <a:outerShdw sx="100000" sy="100000" kx="0" ky="0" algn="bl" rotWithShape="0" blurRad="76200" dist="25400" dir="5400000">
              <a:srgbClr val="000000">
                <a:alpha val="12000"/>
              </a:srgbClr>
            </a:outerShdw>
          </a:effectLst>
        </p:spPr>
      </p:sp>
      <p:sp>
        <p:nvSpPr>
          <p:cNvPr id="23" name="Text 16"/>
          <p:cNvSpPr txBox="1"/>
          <p:nvPr/>
        </p:nvSpPr>
        <p:spPr>
          <a:xfrm>
            <a:off x="5250028" y="3200400"/>
            <a:ext cx="1737360"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Help voters</a:t>
            </a:r>
            <a:endParaRPr lang="en-US" sz="2000" dirty="0"/>
          </a:p>
        </p:txBody>
      </p:sp>
      <p:sp>
        <p:nvSpPr>
          <p:cNvPr id="24" name="Text 17"/>
          <p:cNvSpPr txBox="1"/>
          <p:nvPr/>
        </p:nvSpPr>
        <p:spPr>
          <a:xfrm>
            <a:off x="5250028" y="3675888"/>
            <a:ext cx="1783080" cy="178308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Check voters in, hand out ballots, and answer questions.</a:t>
            </a:r>
            <a:endParaRPr lang="en-US" sz="1800" dirty="0"/>
          </a:p>
        </p:txBody>
      </p:sp>
      <p:sp>
        <p:nvSpPr>
          <p:cNvPr id="25" name="Text 18"/>
          <p:cNvSpPr txBox="1"/>
          <p:nvPr/>
        </p:nvSpPr>
        <p:spPr>
          <a:xfrm>
            <a:off x="7326401" y="1417320"/>
            <a:ext cx="2057400" cy="411480"/>
          </a:xfrm>
          <a:prstGeom prst="rect">
            <a:avLst/>
          </a:prstGeom>
          <a:noFill/>
          <a:ln/>
        </p:spPr>
        <p:txBody>
          <a:bodyPr wrap="square" lIns="0" tIns="0" rIns="0" bIns="0" rtlCol="0" anchor="t"/>
          <a:lstStyle/>
          <a:p>
            <a:pPr algn="ctr" indent="0" marL="0">
              <a:buNone/>
            </a:pPr>
            <a:r>
              <a:rPr lang="en-US" sz="2000" b="1" dirty="0">
                <a:solidFill>
                  <a:srgbClr val="A84F14"/>
                </a:solidFill>
                <a:latin typeface="Segoe UI" pitchFamily="34" charset="0"/>
                <a:ea typeface="Segoe UI" pitchFamily="34" charset="-122"/>
                <a:cs typeface="Segoe UI" pitchFamily="34" charset="-120"/>
              </a:rPr>
              <a:t>7 p.m.</a:t>
            </a:r>
            <a:endParaRPr lang="en-US" sz="2000" dirty="0"/>
          </a:p>
        </p:txBody>
      </p:sp>
      <p:sp>
        <p:nvSpPr>
          <p:cNvPr id="26" name="Shape 19">
            <a:extLst>
              <a:ext uri="{C183D7F6-B498-43B3-948B-1728B52AA6E4}">
                <adec:decorative xmlns:adec="http://schemas.microsoft.com/office/drawing/2017/decorative" val="1"/>
              </a:ext>
            </a:extLst>
          </p:cNvPr>
          <p:cNvSpPr/>
          <p:nvPr/>
        </p:nvSpPr>
        <p:spPr>
          <a:xfrm>
            <a:off x="7943621" y="1965960"/>
            <a:ext cx="822960" cy="822960"/>
          </a:xfrm>
          <a:prstGeom prst="ellipse">
            <a:avLst/>
          </a:prstGeom>
          <a:solidFill>
            <a:srgbClr val="1D5C4D"/>
          </a:solidFill>
          <a:ln/>
        </p:spPr>
      </p:sp>
      <p:pic>
        <p:nvPicPr>
          <p:cNvPr id="27"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124673" y="2147011"/>
            <a:ext cx="460858" cy="460858"/>
          </a:xfrm>
          <a:prstGeom prst="rect">
            <a:avLst/>
          </a:prstGeom>
        </p:spPr>
      </p:pic>
      <p:sp>
        <p:nvSpPr>
          <p:cNvPr id="28" name="Shape 20">
            <a:extLst>
              <a:ext uri="{C183D7F6-B498-43B3-948B-1728B52AA6E4}">
                <adec:decorative xmlns:adec="http://schemas.microsoft.com/office/drawing/2017/decorative" val="1"/>
              </a:ext>
            </a:extLst>
          </p:cNvPr>
          <p:cNvSpPr/>
          <p:nvPr/>
        </p:nvSpPr>
        <p:spPr>
          <a:xfrm>
            <a:off x="7326401" y="3017520"/>
            <a:ext cx="2057400" cy="2514600"/>
          </a:xfrm>
          <a:prstGeom prst="roundRect">
            <a:avLst>
              <a:gd name="adj" fmla="val 5333"/>
            </a:avLst>
          </a:prstGeom>
          <a:solidFill>
            <a:srgbClr val="FFFFFF"/>
          </a:solidFill>
          <a:ln/>
          <a:effectLst>
            <a:outerShdw sx="100000" sy="100000" kx="0" ky="0" algn="bl" rotWithShape="0" blurRad="76200" dist="25400" dir="5400000">
              <a:srgbClr val="000000">
                <a:alpha val="12000"/>
              </a:srgbClr>
            </a:outerShdw>
          </a:effectLst>
        </p:spPr>
      </p:sp>
      <p:sp>
        <p:nvSpPr>
          <p:cNvPr id="29" name="Text 21"/>
          <p:cNvSpPr txBox="1"/>
          <p:nvPr/>
        </p:nvSpPr>
        <p:spPr>
          <a:xfrm>
            <a:off x="7509281" y="3200400"/>
            <a:ext cx="1737360"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Polls close</a:t>
            </a:r>
            <a:endParaRPr lang="en-US" sz="2000" dirty="0"/>
          </a:p>
        </p:txBody>
      </p:sp>
      <p:sp>
        <p:nvSpPr>
          <p:cNvPr id="30" name="Text 22"/>
          <p:cNvSpPr txBox="1"/>
          <p:nvPr/>
        </p:nvSpPr>
        <p:spPr>
          <a:xfrm>
            <a:off x="7509281" y="3675888"/>
            <a:ext cx="1783080" cy="178308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Everyone already in line still gets to vote.</a:t>
            </a:r>
            <a:endParaRPr lang="en-US" sz="1800" dirty="0"/>
          </a:p>
        </p:txBody>
      </p:sp>
      <p:sp>
        <p:nvSpPr>
          <p:cNvPr id="31" name="Text 23"/>
          <p:cNvSpPr txBox="1"/>
          <p:nvPr/>
        </p:nvSpPr>
        <p:spPr>
          <a:xfrm>
            <a:off x="9585655" y="1417320"/>
            <a:ext cx="2057400" cy="411480"/>
          </a:xfrm>
          <a:prstGeom prst="rect">
            <a:avLst/>
          </a:prstGeom>
          <a:noFill/>
          <a:ln/>
        </p:spPr>
        <p:txBody>
          <a:bodyPr wrap="square" lIns="0" tIns="0" rIns="0" bIns="0" rtlCol="0" anchor="t"/>
          <a:lstStyle/>
          <a:p>
            <a:pPr algn="ctr" indent="0" marL="0">
              <a:buNone/>
            </a:pPr>
            <a:r>
              <a:rPr lang="en-US" sz="2000" b="1" dirty="0">
                <a:solidFill>
                  <a:srgbClr val="A84F14"/>
                </a:solidFill>
                <a:latin typeface="Segoe UI" pitchFamily="34" charset="0"/>
                <a:ea typeface="Segoe UI" pitchFamily="34" charset="-122"/>
                <a:cs typeface="Segoe UI" pitchFamily="34" charset="-120"/>
              </a:rPr>
              <a:t>After close</a:t>
            </a:r>
            <a:endParaRPr lang="en-US" sz="2000" dirty="0"/>
          </a:p>
        </p:txBody>
      </p:sp>
      <p:sp>
        <p:nvSpPr>
          <p:cNvPr id="32" name="Shape 24">
            <a:extLst>
              <a:ext uri="{C183D7F6-B498-43B3-948B-1728B52AA6E4}">
                <adec:decorative xmlns:adec="http://schemas.microsoft.com/office/drawing/2017/decorative" val="1"/>
              </a:ext>
            </a:extLst>
          </p:cNvPr>
          <p:cNvSpPr/>
          <p:nvPr/>
        </p:nvSpPr>
        <p:spPr>
          <a:xfrm>
            <a:off x="10202875" y="1965960"/>
            <a:ext cx="822960" cy="822960"/>
          </a:xfrm>
          <a:prstGeom prst="ellipse">
            <a:avLst/>
          </a:prstGeom>
          <a:solidFill>
            <a:srgbClr val="1D5C4D"/>
          </a:solidFill>
          <a:ln/>
        </p:spPr>
      </p:sp>
      <p:pic>
        <p:nvPicPr>
          <p:cNvPr id="33" name="Image 5">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383926" y="2147011"/>
            <a:ext cx="460858" cy="460858"/>
          </a:xfrm>
          <a:prstGeom prst="rect">
            <a:avLst/>
          </a:prstGeom>
        </p:spPr>
      </p:pic>
      <p:sp>
        <p:nvSpPr>
          <p:cNvPr id="34" name="Shape 25">
            <a:extLst>
              <a:ext uri="{C183D7F6-B498-43B3-948B-1728B52AA6E4}">
                <adec:decorative xmlns:adec="http://schemas.microsoft.com/office/drawing/2017/decorative" val="1"/>
              </a:ext>
            </a:extLst>
          </p:cNvPr>
          <p:cNvSpPr/>
          <p:nvPr/>
        </p:nvSpPr>
        <p:spPr>
          <a:xfrm>
            <a:off x="9585655" y="3017520"/>
            <a:ext cx="2057400" cy="2514600"/>
          </a:xfrm>
          <a:prstGeom prst="roundRect">
            <a:avLst>
              <a:gd name="adj" fmla="val 5333"/>
            </a:avLst>
          </a:prstGeom>
          <a:solidFill>
            <a:srgbClr val="FFFFFF"/>
          </a:solidFill>
          <a:ln/>
          <a:effectLst>
            <a:outerShdw sx="100000" sy="100000" kx="0" ky="0" algn="bl" rotWithShape="0" blurRad="76200" dist="25400" dir="5400000">
              <a:srgbClr val="000000">
                <a:alpha val="12000"/>
              </a:srgbClr>
            </a:outerShdw>
          </a:effectLst>
        </p:spPr>
      </p:sp>
      <p:sp>
        <p:nvSpPr>
          <p:cNvPr id="35" name="Text 26"/>
          <p:cNvSpPr txBox="1"/>
          <p:nvPr/>
        </p:nvSpPr>
        <p:spPr>
          <a:xfrm>
            <a:off x="9768535" y="3200400"/>
            <a:ext cx="1737360"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Close out</a:t>
            </a:r>
            <a:endParaRPr lang="en-US" sz="2000" dirty="0"/>
          </a:p>
        </p:txBody>
      </p:sp>
      <p:sp>
        <p:nvSpPr>
          <p:cNvPr id="36" name="Text 27"/>
          <p:cNvSpPr txBox="1"/>
          <p:nvPr/>
        </p:nvSpPr>
        <p:spPr>
          <a:xfrm>
            <a:off x="9768535" y="3675888"/>
            <a:ext cx="1783080" cy="178308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Lock the equipment, count ballots, and return supplies.</a:t>
            </a:r>
            <a:endParaRPr lang="en-US" sz="1800" dirty="0"/>
          </a:p>
        </p:txBody>
      </p:sp>
      <p:sp>
        <p:nvSpPr>
          <p:cNvPr id="37" name="Text 28"/>
          <p:cNvSpPr txBox="1"/>
          <p:nvPr/>
        </p:nvSpPr>
        <p:spPr>
          <a:xfrm>
            <a:off x="548640" y="5715000"/>
            <a:ext cx="11094415" cy="411480"/>
          </a:xfrm>
          <a:prstGeom prst="rect">
            <a:avLst/>
          </a:prstGeom>
          <a:noFill/>
          <a:ln/>
        </p:spPr>
        <p:txBody>
          <a:bodyPr wrap="square" lIns="0" tIns="0" rIns="0" bIns="0" rtlCol="0" anchor="t"/>
          <a:lstStyle/>
          <a:p>
            <a:pPr indent="0" marL="0">
              <a:buNone/>
            </a:pPr>
            <a:r>
              <a:rPr lang="en-US" sz="1800" i="1" dirty="0">
                <a:solidFill>
                  <a:srgbClr val="5B6B66"/>
                </a:solidFill>
                <a:latin typeface="Segoe UI" pitchFamily="34" charset="0"/>
                <a:ea typeface="Segoe UI" pitchFamily="34" charset="-122"/>
                <a:cs typeface="Segoe UI" pitchFamily="34" charset="-120"/>
              </a:rPr>
              <a:t>Early voting days follow the same pattern, with hours set for each site.</a:t>
            </a:r>
            <a:endParaRPr lang="en-US" sz="1800" dirty="0"/>
          </a:p>
        </p:txBody>
      </p:sp>
      <p:sp>
        <p:nvSpPr>
          <p:cNvPr id="38"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What you'll do</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Poll Worker Overview</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3484778" cy="2240280"/>
          </a:xfrm>
          <a:prstGeom prst="roundRect">
            <a:avLst>
              <a:gd name="adj" fmla="val 4898"/>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600200"/>
            <a:ext cx="566928" cy="566928"/>
          </a:xfrm>
          <a:prstGeom prst="ellipse">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1724924"/>
            <a:ext cx="317480" cy="317480"/>
          </a:xfrm>
          <a:prstGeom prst="rect">
            <a:avLst/>
          </a:prstGeom>
        </p:spPr>
      </p:pic>
      <p:sp>
        <p:nvSpPr>
          <p:cNvPr id="9" name="Text 4"/>
          <p:cNvSpPr txBox="1"/>
          <p:nvPr/>
        </p:nvSpPr>
        <p:spPr>
          <a:xfrm>
            <a:off x="1572768" y="155448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Check voters in</a:t>
            </a:r>
            <a:endParaRPr lang="en-US" sz="2000" dirty="0"/>
          </a:p>
        </p:txBody>
      </p:sp>
      <p:sp>
        <p:nvSpPr>
          <p:cNvPr id="10" name="Text 5"/>
          <p:cNvSpPr txBox="1"/>
          <p:nvPr/>
        </p:nvSpPr>
        <p:spPr>
          <a:xfrm>
            <a:off x="822960" y="2359152"/>
            <a:ext cx="2981858" cy="11887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Check photo ID, find the voter on the list, and compare signatures.</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4353458" y="1371600"/>
            <a:ext cx="3484778" cy="2240280"/>
          </a:xfrm>
          <a:prstGeom prst="roundRect">
            <a:avLst>
              <a:gd name="adj" fmla="val 4898"/>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4609490" y="1600200"/>
            <a:ext cx="566928" cy="566928"/>
          </a:xfrm>
          <a:prstGeom prst="ellipse">
            <a:avLst/>
          </a:prstGeom>
          <a:solidFill>
            <a:srgbClr val="E07A2F"/>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34215" y="1724924"/>
            <a:ext cx="317480" cy="317480"/>
          </a:xfrm>
          <a:prstGeom prst="rect">
            <a:avLst/>
          </a:prstGeom>
        </p:spPr>
      </p:pic>
      <p:sp>
        <p:nvSpPr>
          <p:cNvPr id="14" name="Text 8"/>
          <p:cNvSpPr txBox="1"/>
          <p:nvPr/>
        </p:nvSpPr>
        <p:spPr>
          <a:xfrm>
            <a:off x="5377586" y="155448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Hand out the right ballot</a:t>
            </a:r>
            <a:endParaRPr lang="en-US" sz="2000" dirty="0"/>
          </a:p>
        </p:txBody>
      </p:sp>
      <p:sp>
        <p:nvSpPr>
          <p:cNvPr id="15" name="Text 9"/>
          <p:cNvSpPr txBox="1"/>
          <p:nvPr/>
        </p:nvSpPr>
        <p:spPr>
          <a:xfrm>
            <a:off x="4627778" y="2359152"/>
            <a:ext cx="2981858" cy="11887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Match each ballot to the voter's address (and party, in a primary).</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8158277" y="1371600"/>
            <a:ext cx="3484778" cy="2240280"/>
          </a:xfrm>
          <a:prstGeom prst="roundRect">
            <a:avLst>
              <a:gd name="adj" fmla="val 4898"/>
            </a:avLst>
          </a:prstGeom>
          <a:solidFill>
            <a:srgbClr val="FFFFFF"/>
          </a:solidFill>
          <a:ln/>
          <a:effectLst>
            <a:outerShdw sx="100000" sy="100000" kx="0" ky="0" algn="bl" rotWithShape="0" blurRad="76200" dist="25400" dir="5400000">
              <a:srgbClr val="000000">
                <a:alpha val="12000"/>
              </a:srgbClr>
            </a:outerShdw>
          </a:effectLst>
        </p:spPr>
      </p:sp>
      <p:sp>
        <p:nvSpPr>
          <p:cNvPr id="17" name="Shape 11">
            <a:extLst>
              <a:ext uri="{C183D7F6-B498-43B3-948B-1728B52AA6E4}">
                <adec:decorative xmlns:adec="http://schemas.microsoft.com/office/drawing/2017/decorative" val="1"/>
              </a:ext>
            </a:extLst>
          </p:cNvPr>
          <p:cNvSpPr/>
          <p:nvPr/>
        </p:nvSpPr>
        <p:spPr>
          <a:xfrm>
            <a:off x="8414309" y="1600200"/>
            <a:ext cx="566928" cy="566928"/>
          </a:xfrm>
          <a:prstGeom prst="ellipse">
            <a:avLst/>
          </a:prstGeom>
          <a:solidFill>
            <a:srgbClr val="1D5C4D"/>
          </a:solidFill>
          <a:ln/>
        </p:spPr>
      </p:sp>
      <p:pic>
        <p:nvPicPr>
          <p:cNvPr id="18"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39033" y="1724924"/>
            <a:ext cx="317480" cy="317480"/>
          </a:xfrm>
          <a:prstGeom prst="rect">
            <a:avLst/>
          </a:prstGeom>
        </p:spPr>
      </p:pic>
      <p:sp>
        <p:nvSpPr>
          <p:cNvPr id="19" name="Text 12"/>
          <p:cNvSpPr txBox="1"/>
          <p:nvPr/>
        </p:nvSpPr>
        <p:spPr>
          <a:xfrm>
            <a:off x="9182405" y="155448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Help voters who ask</a:t>
            </a:r>
            <a:endParaRPr lang="en-US" sz="2000" dirty="0"/>
          </a:p>
        </p:txBody>
      </p:sp>
      <p:sp>
        <p:nvSpPr>
          <p:cNvPr id="20" name="Text 13"/>
          <p:cNvSpPr txBox="1"/>
          <p:nvPr/>
        </p:nvSpPr>
        <p:spPr>
          <a:xfrm>
            <a:off x="8432597" y="2359152"/>
            <a:ext cx="2981858" cy="11887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Explain the equipment. Help voters with disabilities or language needs.</a:t>
            </a:r>
            <a:endParaRPr lang="en-US" sz="1800" dirty="0"/>
          </a:p>
        </p:txBody>
      </p:sp>
      <p:sp>
        <p:nvSpPr>
          <p:cNvPr id="21" name="Shape 14">
            <a:extLst>
              <a:ext uri="{C183D7F6-B498-43B3-948B-1728B52AA6E4}">
                <adec:decorative xmlns:adec="http://schemas.microsoft.com/office/drawing/2017/decorative" val="1"/>
              </a:ext>
            </a:extLst>
          </p:cNvPr>
          <p:cNvSpPr/>
          <p:nvPr/>
        </p:nvSpPr>
        <p:spPr>
          <a:xfrm>
            <a:off x="548640" y="3840480"/>
            <a:ext cx="3484778" cy="2240280"/>
          </a:xfrm>
          <a:prstGeom prst="roundRect">
            <a:avLst>
              <a:gd name="adj" fmla="val 4898"/>
            </a:avLst>
          </a:prstGeom>
          <a:solidFill>
            <a:srgbClr val="FFFFFF"/>
          </a:solidFill>
          <a:ln/>
          <a:effectLst>
            <a:outerShdw sx="100000" sy="100000" kx="0" ky="0" algn="bl" rotWithShape="0" blurRad="76200" dist="25400" dir="5400000">
              <a:srgbClr val="000000">
                <a:alpha val="12000"/>
              </a:srgbClr>
            </a:outerShdw>
          </a:effectLst>
        </p:spPr>
      </p:sp>
      <p:sp>
        <p:nvSpPr>
          <p:cNvPr id="22" name="Shape 15">
            <a:extLst>
              <a:ext uri="{C183D7F6-B498-43B3-948B-1728B52AA6E4}">
                <adec:decorative xmlns:adec="http://schemas.microsoft.com/office/drawing/2017/decorative" val="1"/>
              </a:ext>
            </a:extLst>
          </p:cNvPr>
          <p:cNvSpPr/>
          <p:nvPr/>
        </p:nvSpPr>
        <p:spPr>
          <a:xfrm>
            <a:off x="804672" y="4069080"/>
            <a:ext cx="566928" cy="566928"/>
          </a:xfrm>
          <a:prstGeom prst="ellipse">
            <a:avLst/>
          </a:prstGeom>
          <a:solidFill>
            <a:srgbClr val="E07A2F"/>
          </a:solidFill>
          <a:ln/>
        </p:spPr>
      </p:sp>
      <p:pic>
        <p:nvPicPr>
          <p:cNvPr id="23"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29396" y="4193804"/>
            <a:ext cx="317480" cy="317480"/>
          </a:xfrm>
          <a:prstGeom prst="rect">
            <a:avLst/>
          </a:prstGeom>
        </p:spPr>
      </p:pic>
      <p:sp>
        <p:nvSpPr>
          <p:cNvPr id="24" name="Text 16"/>
          <p:cNvSpPr txBox="1"/>
          <p:nvPr/>
        </p:nvSpPr>
        <p:spPr>
          <a:xfrm>
            <a:off x="1572768" y="402336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Protect privacy</a:t>
            </a:r>
            <a:endParaRPr lang="en-US" sz="2000" dirty="0"/>
          </a:p>
        </p:txBody>
      </p:sp>
      <p:sp>
        <p:nvSpPr>
          <p:cNvPr id="25" name="Text 17"/>
          <p:cNvSpPr txBox="1"/>
          <p:nvPr/>
        </p:nvSpPr>
        <p:spPr>
          <a:xfrm>
            <a:off x="822960" y="4828032"/>
            <a:ext cx="2981858" cy="11887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Keep booths private, and check them for left-behind items.</a:t>
            </a:r>
            <a:endParaRPr lang="en-US" sz="1800" dirty="0"/>
          </a:p>
        </p:txBody>
      </p:sp>
      <p:sp>
        <p:nvSpPr>
          <p:cNvPr id="26" name="Shape 18">
            <a:extLst>
              <a:ext uri="{C183D7F6-B498-43B3-948B-1728B52AA6E4}">
                <adec:decorative xmlns:adec="http://schemas.microsoft.com/office/drawing/2017/decorative" val="1"/>
              </a:ext>
            </a:extLst>
          </p:cNvPr>
          <p:cNvSpPr/>
          <p:nvPr/>
        </p:nvSpPr>
        <p:spPr>
          <a:xfrm>
            <a:off x="4353458" y="3840480"/>
            <a:ext cx="3484778" cy="2240280"/>
          </a:xfrm>
          <a:prstGeom prst="roundRect">
            <a:avLst>
              <a:gd name="adj" fmla="val 4898"/>
            </a:avLst>
          </a:prstGeom>
          <a:solidFill>
            <a:srgbClr val="FFFFFF"/>
          </a:solidFill>
          <a:ln/>
          <a:effectLst>
            <a:outerShdw sx="100000" sy="100000" kx="0" ky="0" algn="bl" rotWithShape="0" blurRad="76200" dist="25400" dir="5400000">
              <a:srgbClr val="000000">
                <a:alpha val="12000"/>
              </a:srgbClr>
            </a:outerShdw>
          </a:effectLst>
        </p:spPr>
      </p:sp>
      <p:sp>
        <p:nvSpPr>
          <p:cNvPr id="27" name="Shape 19">
            <a:extLst>
              <a:ext uri="{C183D7F6-B498-43B3-948B-1728B52AA6E4}">
                <adec:decorative xmlns:adec="http://schemas.microsoft.com/office/drawing/2017/decorative" val="1"/>
              </a:ext>
            </a:extLst>
          </p:cNvPr>
          <p:cNvSpPr/>
          <p:nvPr/>
        </p:nvSpPr>
        <p:spPr>
          <a:xfrm>
            <a:off x="4609490" y="4069080"/>
            <a:ext cx="566928" cy="566928"/>
          </a:xfrm>
          <a:prstGeom prst="ellipse">
            <a:avLst/>
          </a:prstGeom>
          <a:solidFill>
            <a:srgbClr val="1D5C4D"/>
          </a:solidFill>
          <a:ln/>
        </p:spPr>
      </p:sp>
      <p:pic>
        <p:nvPicPr>
          <p:cNvPr id="28" name="Image 5">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734215" y="4193804"/>
            <a:ext cx="317480" cy="317480"/>
          </a:xfrm>
          <a:prstGeom prst="rect">
            <a:avLst/>
          </a:prstGeom>
        </p:spPr>
      </p:pic>
      <p:sp>
        <p:nvSpPr>
          <p:cNvPr id="29" name="Text 20"/>
          <p:cNvSpPr txBox="1"/>
          <p:nvPr/>
        </p:nvSpPr>
        <p:spPr>
          <a:xfrm>
            <a:off x="5377586" y="402336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Keep it fair and calm</a:t>
            </a:r>
            <a:endParaRPr lang="en-US" sz="2000" dirty="0"/>
          </a:p>
        </p:txBody>
      </p:sp>
      <p:sp>
        <p:nvSpPr>
          <p:cNvPr id="30" name="Text 21"/>
          <p:cNvSpPr txBox="1"/>
          <p:nvPr/>
        </p:nvSpPr>
        <p:spPr>
          <a:xfrm>
            <a:off x="4627778" y="4828032"/>
            <a:ext cx="2981858" cy="11887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Stay neutral, treat every voter the same, and take problems to the clerk.</a:t>
            </a:r>
            <a:endParaRPr lang="en-US" sz="1800" dirty="0"/>
          </a:p>
        </p:txBody>
      </p:sp>
      <p:sp>
        <p:nvSpPr>
          <p:cNvPr id="31" name="Shape 22">
            <a:extLst>
              <a:ext uri="{C183D7F6-B498-43B3-948B-1728B52AA6E4}">
                <adec:decorative xmlns:adec="http://schemas.microsoft.com/office/drawing/2017/decorative" val="1"/>
              </a:ext>
            </a:extLst>
          </p:cNvPr>
          <p:cNvSpPr/>
          <p:nvPr/>
        </p:nvSpPr>
        <p:spPr>
          <a:xfrm>
            <a:off x="8158277" y="3840480"/>
            <a:ext cx="3484778" cy="2240280"/>
          </a:xfrm>
          <a:prstGeom prst="roundRect">
            <a:avLst>
              <a:gd name="adj" fmla="val 4898"/>
            </a:avLst>
          </a:prstGeom>
          <a:solidFill>
            <a:srgbClr val="FFFFFF"/>
          </a:solidFill>
          <a:ln/>
          <a:effectLst>
            <a:outerShdw sx="100000" sy="100000" kx="0" ky="0" algn="bl" rotWithShape="0" blurRad="76200" dist="25400" dir="5400000">
              <a:srgbClr val="000000">
                <a:alpha val="12000"/>
              </a:srgbClr>
            </a:outerShdw>
          </a:effectLst>
        </p:spPr>
      </p:sp>
      <p:sp>
        <p:nvSpPr>
          <p:cNvPr id="32" name="Shape 23">
            <a:extLst>
              <a:ext uri="{C183D7F6-B498-43B3-948B-1728B52AA6E4}">
                <adec:decorative xmlns:adec="http://schemas.microsoft.com/office/drawing/2017/decorative" val="1"/>
              </a:ext>
            </a:extLst>
          </p:cNvPr>
          <p:cNvSpPr/>
          <p:nvPr/>
        </p:nvSpPr>
        <p:spPr>
          <a:xfrm>
            <a:off x="8414309" y="4069080"/>
            <a:ext cx="566928" cy="566928"/>
          </a:xfrm>
          <a:prstGeom prst="ellipse">
            <a:avLst/>
          </a:prstGeom>
          <a:solidFill>
            <a:srgbClr val="E07A2F"/>
          </a:solidFill>
          <a:ln/>
        </p:spPr>
      </p:sp>
      <p:pic>
        <p:nvPicPr>
          <p:cNvPr id="33" name="Image 6">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539033" y="4193804"/>
            <a:ext cx="317480" cy="317480"/>
          </a:xfrm>
          <a:prstGeom prst="rect">
            <a:avLst/>
          </a:prstGeom>
        </p:spPr>
      </p:pic>
      <p:sp>
        <p:nvSpPr>
          <p:cNvPr id="34" name="Text 24"/>
          <p:cNvSpPr txBox="1"/>
          <p:nvPr/>
        </p:nvSpPr>
        <p:spPr>
          <a:xfrm>
            <a:off x="9182405" y="402336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Close and count</a:t>
            </a:r>
            <a:endParaRPr lang="en-US" sz="2000" dirty="0"/>
          </a:p>
        </p:txBody>
      </p:sp>
      <p:sp>
        <p:nvSpPr>
          <p:cNvPr id="35" name="Text 25"/>
          <p:cNvSpPr txBox="1"/>
          <p:nvPr/>
        </p:nvSpPr>
        <p:spPr>
          <a:xfrm>
            <a:off x="8432597" y="4828032"/>
            <a:ext cx="2981858" cy="11887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Help account for every ballot before the team goes home.</a:t>
            </a:r>
            <a:endParaRPr lang="en-US" sz="1800" dirty="0"/>
          </a:p>
        </p:txBody>
      </p:sp>
      <p:sp>
        <p:nvSpPr>
          <p:cNvPr id="36"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The ground rules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Poll Worker Overview</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5364328" cy="3794760"/>
          </a:xfrm>
          <a:prstGeom prst="roundRect">
            <a:avLst>
              <a:gd name="adj" fmla="val 2892"/>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22960" y="1627632"/>
            <a:ext cx="1600200" cy="548640"/>
          </a:xfrm>
          <a:prstGeom prst="roundRect">
            <a:avLst>
              <a:gd name="adj" fmla="val 50000"/>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50976" y="1731874"/>
            <a:ext cx="340157" cy="340157"/>
          </a:xfrm>
          <a:prstGeom prst="rect">
            <a:avLst/>
          </a:prstGeom>
        </p:spPr>
      </p:pic>
      <p:sp>
        <p:nvSpPr>
          <p:cNvPr id="9" name="Text 4"/>
          <p:cNvSpPr txBox="1"/>
          <p:nvPr/>
        </p:nvSpPr>
        <p:spPr>
          <a:xfrm>
            <a:off x="1382573" y="1627632"/>
            <a:ext cx="967435" cy="548640"/>
          </a:xfrm>
          <a:prstGeom prst="rect">
            <a:avLst/>
          </a:prstGeom>
          <a:noFill/>
          <a:ln/>
        </p:spPr>
        <p:txBody>
          <a:bodyPr wrap="square" lIns="0" tIns="0" rIns="0" bIns="0" rtlCol="0" anchor="ctr"/>
          <a:lstStyle/>
          <a:p>
            <a:pPr indent="0" marL="0">
              <a:buNone/>
            </a:pPr>
            <a:r>
              <a:rPr lang="en-US" sz="2000" b="1" dirty="0">
                <a:solidFill>
                  <a:srgbClr val="FFFFFF"/>
                </a:solidFill>
                <a:latin typeface="Segoe UI" pitchFamily="34" charset="0"/>
                <a:ea typeface="Segoe UI" pitchFamily="34" charset="-122"/>
                <a:cs typeface="Segoe UI" pitchFamily="34" charset="-120"/>
              </a:rPr>
              <a:t>Do</a:t>
            </a:r>
            <a:endParaRPr lang="en-US" sz="2000" dirty="0"/>
          </a:p>
        </p:txBody>
      </p:sp>
      <p:sp>
        <p:nvSpPr>
          <p:cNvPr id="10" name="Text 5"/>
          <p:cNvSpPr txBox="1"/>
          <p:nvPr/>
        </p:nvSpPr>
        <p:spPr>
          <a:xfrm>
            <a:off x="868680" y="2377440"/>
            <a:ext cx="4769968" cy="2697480"/>
          </a:xfrm>
          <a:prstGeom prst="rect">
            <a:avLst/>
          </a:prstGeom>
          <a:noFill/>
          <a:ln/>
        </p:spPr>
        <p:txBody>
          <a:bodyPr wrap="square" lIns="0" tIns="0" rIns="0" bIns="0" rtlCol="0" anchor="t"/>
          <a:lstStyle/>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Wear your poll worker badge so voters can find you</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Treat every voter with the same respect and patience</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Keep your focus on voters. Avoid using your personal phone.</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Ask the clerk when you're not sure what to do</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6278728" y="1371600"/>
            <a:ext cx="5364328" cy="3794760"/>
          </a:xfrm>
          <a:prstGeom prst="roundRect">
            <a:avLst>
              <a:gd name="adj" fmla="val 2892"/>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6553048" y="1627632"/>
            <a:ext cx="1600200" cy="548640"/>
          </a:xfrm>
          <a:prstGeom prst="roundRect">
            <a:avLst>
              <a:gd name="adj" fmla="val 50000"/>
            </a:avLst>
          </a:prstGeom>
          <a:solidFill>
            <a:srgbClr val="E07A2F"/>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81064" y="1731874"/>
            <a:ext cx="340157" cy="340157"/>
          </a:xfrm>
          <a:prstGeom prst="rect">
            <a:avLst/>
          </a:prstGeom>
        </p:spPr>
      </p:pic>
      <p:sp>
        <p:nvSpPr>
          <p:cNvPr id="14" name="Text 8"/>
          <p:cNvSpPr txBox="1"/>
          <p:nvPr/>
        </p:nvSpPr>
        <p:spPr>
          <a:xfrm>
            <a:off x="7112660" y="1627632"/>
            <a:ext cx="967435" cy="548640"/>
          </a:xfrm>
          <a:prstGeom prst="rect">
            <a:avLst/>
          </a:prstGeom>
          <a:noFill/>
          <a:ln/>
        </p:spPr>
        <p:txBody>
          <a:bodyPr wrap="square" lIns="0" tIns="0" rIns="0" bIns="0" rtlCol="0" anchor="ctr"/>
          <a:lstStyle/>
          <a:p>
            <a:pPr indent="0" marL="0">
              <a:buNone/>
            </a:pPr>
            <a:r>
              <a:rPr lang="en-US" sz="2000" b="1" dirty="0">
                <a:solidFill>
                  <a:srgbClr val="FFFFFF"/>
                </a:solidFill>
                <a:latin typeface="Segoe UI" pitchFamily="34" charset="0"/>
                <a:ea typeface="Segoe UI" pitchFamily="34" charset="-122"/>
                <a:cs typeface="Segoe UI" pitchFamily="34" charset="-120"/>
              </a:rPr>
              <a:t>Don't</a:t>
            </a:r>
            <a:endParaRPr lang="en-US" sz="2000" dirty="0"/>
          </a:p>
        </p:txBody>
      </p:sp>
      <p:sp>
        <p:nvSpPr>
          <p:cNvPr id="15" name="Text 9"/>
          <p:cNvSpPr txBox="1"/>
          <p:nvPr/>
        </p:nvSpPr>
        <p:spPr>
          <a:xfrm>
            <a:off x="6598768" y="2377440"/>
            <a:ext cx="4769968" cy="2697480"/>
          </a:xfrm>
          <a:prstGeom prst="rect">
            <a:avLst/>
          </a:prstGeom>
          <a:noFill/>
          <a:ln/>
        </p:spPr>
        <p:txBody>
          <a:bodyPr wrap="square" lIns="0" tIns="0" rIns="0" bIns="0" rtlCol="0" anchor="t"/>
          <a:lstStyle/>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Wear campaign buttons, shirts, hats, or other political items</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Talk about candidates, parties, or issues with anyone at the polls</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Leave campaign materials where people can see them</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Take photos in the polling room</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548640" y="5349240"/>
            <a:ext cx="11094415" cy="777240"/>
          </a:xfrm>
          <a:prstGeom prst="roundRect">
            <a:avLst>
              <a:gd name="adj" fmla="val 14118"/>
            </a:avLst>
          </a:prstGeom>
          <a:solidFill>
            <a:srgbClr val="EAF3EF"/>
          </a:solidFill>
          <a:ln/>
        </p:spPr>
      </p:sp>
      <p:sp>
        <p:nvSpPr>
          <p:cNvPr id="17" name="Text 11"/>
          <p:cNvSpPr txBox="1"/>
          <p:nvPr/>
        </p:nvSpPr>
        <p:spPr>
          <a:xfrm>
            <a:off x="822960" y="5349240"/>
            <a:ext cx="10545775" cy="77724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Voters may wear campaign gear while they vote. Poll workers on duty may not.</a:t>
            </a:r>
            <a:endParaRPr lang="en-US" sz="1800" dirty="0"/>
          </a:p>
        </p:txBody>
      </p:sp>
      <p:sp>
        <p:nvSpPr>
          <p:cNvPr id="18"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Common worries, answered</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Poll Worker Overview</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5387188" cy="2240280"/>
          </a:xfrm>
          <a:prstGeom prst="roundRect">
            <a:avLst>
              <a:gd name="adj" fmla="val 4898"/>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600200"/>
            <a:ext cx="566928" cy="566928"/>
          </a:xfrm>
          <a:prstGeom prst="ellipse">
            <a:avLst/>
          </a:prstGeom>
          <a:solidFill>
            <a:srgbClr val="E07A2F"/>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1724924"/>
            <a:ext cx="317480" cy="317480"/>
          </a:xfrm>
          <a:prstGeom prst="rect">
            <a:avLst/>
          </a:prstGeom>
        </p:spPr>
      </p:pic>
      <p:sp>
        <p:nvSpPr>
          <p:cNvPr id="9" name="Text 4"/>
          <p:cNvSpPr txBox="1"/>
          <p:nvPr/>
        </p:nvSpPr>
        <p:spPr>
          <a:xfrm>
            <a:off x="1572768" y="1554480"/>
            <a:ext cx="410702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What if I make a mistake?</a:t>
            </a:r>
            <a:endParaRPr lang="en-US" sz="2000" dirty="0"/>
          </a:p>
        </p:txBody>
      </p:sp>
      <p:sp>
        <p:nvSpPr>
          <p:cNvPr id="10" name="Text 5"/>
          <p:cNvSpPr txBox="1"/>
          <p:nvPr/>
        </p:nvSpPr>
        <p:spPr>
          <a:xfrm>
            <a:off x="822960" y="2359152"/>
            <a:ext cx="4884268" cy="11887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You're never on your own. The clerk leads, the team settles questions together, and the elections office is a phone call away.</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6255868" y="1371600"/>
            <a:ext cx="5387188" cy="2240280"/>
          </a:xfrm>
          <a:prstGeom prst="roundRect">
            <a:avLst>
              <a:gd name="adj" fmla="val 4898"/>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6511900" y="1600200"/>
            <a:ext cx="566928" cy="566928"/>
          </a:xfrm>
          <a:prstGeom prst="ellipse">
            <a:avLst/>
          </a:prstGeom>
          <a:solidFill>
            <a:srgbClr val="E07A2F"/>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36624" y="1724924"/>
            <a:ext cx="317480" cy="317480"/>
          </a:xfrm>
          <a:prstGeom prst="rect">
            <a:avLst/>
          </a:prstGeom>
        </p:spPr>
      </p:pic>
      <p:sp>
        <p:nvSpPr>
          <p:cNvPr id="14" name="Text 8"/>
          <p:cNvSpPr txBox="1"/>
          <p:nvPr/>
        </p:nvSpPr>
        <p:spPr>
          <a:xfrm>
            <a:off x="7279996" y="1554480"/>
            <a:ext cx="410702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What if a voter isn't on the list?</a:t>
            </a:r>
            <a:endParaRPr lang="en-US" sz="2000" dirty="0"/>
          </a:p>
        </p:txBody>
      </p:sp>
      <p:sp>
        <p:nvSpPr>
          <p:cNvPr id="15" name="Text 9"/>
          <p:cNvSpPr txBox="1"/>
          <p:nvPr/>
        </p:nvSpPr>
        <p:spPr>
          <a:xfrm>
            <a:off x="6530188" y="2359152"/>
            <a:ext cx="4884268" cy="11887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There are clear steps. If a voter's eligibility can't be confirmed, they can still vote a provisional ballot.</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548640" y="3840480"/>
            <a:ext cx="5387188" cy="2240280"/>
          </a:xfrm>
          <a:prstGeom prst="roundRect">
            <a:avLst>
              <a:gd name="adj" fmla="val 4898"/>
            </a:avLst>
          </a:prstGeom>
          <a:solidFill>
            <a:srgbClr val="FFFFFF"/>
          </a:solidFill>
          <a:ln/>
          <a:effectLst>
            <a:outerShdw sx="100000" sy="100000" kx="0" ky="0" algn="bl" rotWithShape="0" blurRad="76200" dist="25400" dir="5400000">
              <a:srgbClr val="000000">
                <a:alpha val="12000"/>
              </a:srgbClr>
            </a:outerShdw>
          </a:effectLst>
        </p:spPr>
      </p:sp>
      <p:sp>
        <p:nvSpPr>
          <p:cNvPr id="17" name="Shape 11">
            <a:extLst>
              <a:ext uri="{C183D7F6-B498-43B3-948B-1728B52AA6E4}">
                <adec:decorative xmlns:adec="http://schemas.microsoft.com/office/drawing/2017/decorative" val="1"/>
              </a:ext>
            </a:extLst>
          </p:cNvPr>
          <p:cNvSpPr/>
          <p:nvPr/>
        </p:nvSpPr>
        <p:spPr>
          <a:xfrm>
            <a:off x="804672" y="4069080"/>
            <a:ext cx="566928" cy="566928"/>
          </a:xfrm>
          <a:prstGeom prst="ellipse">
            <a:avLst/>
          </a:prstGeom>
          <a:solidFill>
            <a:srgbClr val="E07A2F"/>
          </a:solidFill>
          <a:ln/>
        </p:spPr>
      </p:sp>
      <p:pic>
        <p:nvPicPr>
          <p:cNvPr id="18"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9396" y="4193804"/>
            <a:ext cx="317480" cy="317480"/>
          </a:xfrm>
          <a:prstGeom prst="rect">
            <a:avLst/>
          </a:prstGeom>
        </p:spPr>
      </p:pic>
      <p:sp>
        <p:nvSpPr>
          <p:cNvPr id="19" name="Text 12"/>
          <p:cNvSpPr txBox="1"/>
          <p:nvPr/>
        </p:nvSpPr>
        <p:spPr>
          <a:xfrm>
            <a:off x="1572768" y="4023360"/>
            <a:ext cx="410702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What if someone gets upset?</a:t>
            </a:r>
            <a:endParaRPr lang="en-US" sz="2000" dirty="0"/>
          </a:p>
        </p:txBody>
      </p:sp>
      <p:sp>
        <p:nvSpPr>
          <p:cNvPr id="20" name="Text 13"/>
          <p:cNvSpPr txBox="1"/>
          <p:nvPr/>
        </p:nvSpPr>
        <p:spPr>
          <a:xfrm>
            <a:off x="822960" y="4828032"/>
            <a:ext cx="4884268" cy="11887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Training covers how to stay calm and help. The clerk and a deputy sheriff back you up.</a:t>
            </a:r>
            <a:endParaRPr lang="en-US" sz="1800" dirty="0"/>
          </a:p>
        </p:txBody>
      </p:sp>
      <p:sp>
        <p:nvSpPr>
          <p:cNvPr id="21" name="Shape 14">
            <a:extLst>
              <a:ext uri="{C183D7F6-B498-43B3-948B-1728B52AA6E4}">
                <adec:decorative xmlns:adec="http://schemas.microsoft.com/office/drawing/2017/decorative" val="1"/>
              </a:ext>
            </a:extLst>
          </p:cNvPr>
          <p:cNvSpPr/>
          <p:nvPr/>
        </p:nvSpPr>
        <p:spPr>
          <a:xfrm>
            <a:off x="6255868" y="3840480"/>
            <a:ext cx="5387188" cy="2240280"/>
          </a:xfrm>
          <a:prstGeom prst="roundRect">
            <a:avLst>
              <a:gd name="adj" fmla="val 4898"/>
            </a:avLst>
          </a:prstGeom>
          <a:solidFill>
            <a:srgbClr val="FFFFFF"/>
          </a:solidFill>
          <a:ln/>
          <a:effectLst>
            <a:outerShdw sx="100000" sy="100000" kx="0" ky="0" algn="bl" rotWithShape="0" blurRad="76200" dist="25400" dir="5400000">
              <a:srgbClr val="000000">
                <a:alpha val="12000"/>
              </a:srgbClr>
            </a:outerShdw>
          </a:effectLst>
        </p:spPr>
      </p:sp>
      <p:sp>
        <p:nvSpPr>
          <p:cNvPr id="22" name="Shape 15">
            <a:extLst>
              <a:ext uri="{C183D7F6-B498-43B3-948B-1728B52AA6E4}">
                <adec:decorative xmlns:adec="http://schemas.microsoft.com/office/drawing/2017/decorative" val="1"/>
              </a:ext>
            </a:extLst>
          </p:cNvPr>
          <p:cNvSpPr/>
          <p:nvPr/>
        </p:nvSpPr>
        <p:spPr>
          <a:xfrm>
            <a:off x="6511900" y="4069080"/>
            <a:ext cx="566928" cy="566928"/>
          </a:xfrm>
          <a:prstGeom prst="ellipse">
            <a:avLst/>
          </a:prstGeom>
          <a:solidFill>
            <a:srgbClr val="E07A2F"/>
          </a:solidFill>
          <a:ln/>
        </p:spPr>
      </p:sp>
      <p:pic>
        <p:nvPicPr>
          <p:cNvPr id="23"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636624" y="4193804"/>
            <a:ext cx="317480" cy="317480"/>
          </a:xfrm>
          <a:prstGeom prst="rect">
            <a:avLst/>
          </a:prstGeom>
        </p:spPr>
      </p:pic>
      <p:sp>
        <p:nvSpPr>
          <p:cNvPr id="24" name="Text 16"/>
          <p:cNvSpPr txBox="1"/>
          <p:nvPr/>
        </p:nvSpPr>
        <p:spPr>
          <a:xfrm>
            <a:off x="7279996" y="4023360"/>
            <a:ext cx="410702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I'm not great with technology.</a:t>
            </a:r>
            <a:endParaRPr lang="en-US" sz="2000" dirty="0"/>
          </a:p>
        </p:txBody>
      </p:sp>
      <p:sp>
        <p:nvSpPr>
          <p:cNvPr id="25" name="Text 17"/>
          <p:cNvSpPr txBox="1"/>
          <p:nvPr/>
        </p:nvSpPr>
        <p:spPr>
          <a:xfrm>
            <a:off x="6530188" y="4828032"/>
            <a:ext cx="4884268" cy="11887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Training covers the equipment, and every polling place has a step-by-step manual for it.</a:t>
            </a:r>
            <a:endParaRPr lang="en-US" sz="1800" dirty="0"/>
          </a:p>
        </p:txBody>
      </p:sp>
      <p:sp>
        <p:nvSpPr>
          <p:cNvPr id="26"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822960"/>
            <a:ext cx="11094415" cy="868680"/>
          </a:xfrm>
          <a:prstGeom prst="rect">
            <a:avLst/>
          </a:prstGeom>
          <a:noFill/>
          <a:ln/>
        </p:spPr>
        <p:txBody>
          <a:bodyPr wrap="square" lIns="0" tIns="0" rIns="0" bIns="0" rtlCol="0" anchor="t"/>
          <a:lstStyle/>
          <a:p>
            <a:pPr algn="l" indent="0" marL="0">
              <a:buNone/>
            </a:pPr>
            <a:r>
              <a:rPr lang="en-US" sz="4000" b="1" dirty="0">
                <a:solidFill>
                  <a:srgbClr val="FFFFFF"/>
                </a:solidFill>
                <a:latin typeface="Segoe UI" pitchFamily="34" charset="0"/>
                <a:ea typeface="Segoe UI" pitchFamily="34" charset="-122"/>
                <a:cs typeface="Segoe UI" pitchFamily="34" charset="-120"/>
              </a:rPr>
              <a:t>Ready to help your neighbors vote?</a:t>
            </a:r>
            <a:endParaRPr lang="en-US" sz="4000" dirty="0"/>
          </a:p>
        </p:txBody>
      </p:sp>
      <p:sp>
        <p:nvSpPr>
          <p:cNvPr id="4" name="Text 1"/>
          <p:cNvSpPr txBox="1"/>
          <p:nvPr/>
        </p:nvSpPr>
        <p:spPr>
          <a:xfrm>
            <a:off x="548640" y="1783080"/>
            <a:ext cx="11094415" cy="548640"/>
          </a:xfrm>
          <a:prstGeom prst="rect">
            <a:avLst/>
          </a:prstGeom>
          <a:noFill/>
          <a:ln/>
        </p:spPr>
        <p:txBody>
          <a:bodyPr wrap="square" lIns="0" tIns="0" rIns="0" bIns="0" rtlCol="0" anchor="t"/>
          <a:lstStyle/>
          <a:p>
            <a:pPr indent="0" marL="0">
              <a:buNone/>
            </a:pPr>
            <a:r>
              <a:rPr lang="en-US" sz="2200" dirty="0">
                <a:solidFill>
                  <a:srgbClr val="DCEBE5"/>
                </a:solidFill>
                <a:latin typeface="Segoe UI" pitchFamily="34" charset="0"/>
                <a:ea typeface="Segoe UI" pitchFamily="34" charset="-122"/>
                <a:cs typeface="Segoe UI" pitchFamily="34" charset="-120"/>
              </a:rPr>
              <a:t>Poll workers help their neighbors vote during early voting and on Election Day.</a:t>
            </a:r>
            <a:endParaRPr lang="en-US" sz="2200" dirty="0"/>
          </a:p>
        </p:txBody>
      </p:sp>
      <p:sp>
        <p:nvSpPr>
          <p:cNvPr id="5" name="Shape 2">
            <a:extLst>
              <a:ext uri="{C183D7F6-B498-43B3-948B-1728B52AA6E4}">
                <adec:decorative xmlns:adec="http://schemas.microsoft.com/office/drawing/2017/decorative" val="1"/>
              </a:ext>
            </a:extLst>
          </p:cNvPr>
          <p:cNvSpPr/>
          <p:nvPr/>
        </p:nvSpPr>
        <p:spPr>
          <a:xfrm>
            <a:off x="548640" y="2697480"/>
            <a:ext cx="914400" cy="914400"/>
          </a:xfrm>
          <a:prstGeom prst="ellipse">
            <a:avLst/>
          </a:prstGeom>
          <a:solidFill>
            <a:srgbClr val="E07A2F"/>
          </a:solidFill>
          <a:ln/>
        </p:spPr>
      </p:sp>
      <p:pic>
        <p:nvPicPr>
          <p:cNvPr id="6" name="Image 0">
            <a:extLst>
              <a:ext uri="{C183D7F6-B498-43B3-948B-1728B52AA6E4}">
                <adec:decorative xmlns:adec="http://schemas.microsoft.com/office/drawing/2017/decorative" val="1"/>
              </a:ext>
            </a:extLst>
          </p:cNvPr>
          <p:cNvPicPr>
            <a:picLocks noChangeAspect="1"/>
          </p:cNvPicPr>
          <p:nvPr/>
        </p:nvPicPr>
        <p:blipFill>
          <a:blip r:embed="rId1"/>
          <a:stretch>
            <a:fillRect/>
          </a:stretch>
        </p:blipFill>
        <p:spPr>
          <a:xfrm>
            <a:off x="749808" y="2898648"/>
            <a:ext cx="512064" cy="512064"/>
          </a:xfrm>
          <a:prstGeom prst="rect">
            <a:avLst/>
          </a:prstGeom>
        </p:spPr>
      </p:pic>
      <p:sp>
        <p:nvSpPr>
          <p:cNvPr id="7" name="Text 3"/>
          <p:cNvSpPr txBox="1"/>
          <p:nvPr/>
        </p:nvSpPr>
        <p:spPr>
          <a:xfrm>
            <a:off x="1737360" y="2679192"/>
            <a:ext cx="6858000" cy="384048"/>
          </a:xfrm>
          <a:prstGeom prst="rect">
            <a:avLst/>
          </a:prstGeom>
          <a:noFill/>
          <a:ln/>
        </p:spPr>
        <p:txBody>
          <a:bodyPr wrap="square" lIns="0" tIns="0" rIns="0" bIns="0" rtlCol="0" anchor="t"/>
          <a:lstStyle/>
          <a:p>
            <a:pPr indent="0" marL="0">
              <a:buNone/>
            </a:pPr>
            <a:r>
              <a:rPr lang="en-US" sz="1800" dirty="0">
                <a:solidFill>
                  <a:srgbClr val="DCEBE5"/>
                </a:solidFill>
                <a:latin typeface="Segoe UI" pitchFamily="34" charset="0"/>
                <a:ea typeface="Segoe UI" pitchFamily="34" charset="-122"/>
                <a:cs typeface="Segoe UI" pitchFamily="34" charset="-120"/>
              </a:rPr>
              <a:t>Apply online</a:t>
            </a:r>
            <a:endParaRPr lang="en-US" sz="1800" dirty="0"/>
          </a:p>
        </p:txBody>
      </p:sp>
      <p:sp>
        <p:nvSpPr>
          <p:cNvPr id="8" name="Text 4"/>
          <p:cNvSpPr txBox="1"/>
          <p:nvPr/>
        </p:nvSpPr>
        <p:spPr>
          <a:xfrm>
            <a:off x="1737360" y="3081528"/>
            <a:ext cx="6949440" cy="548640"/>
          </a:xfrm>
          <a:prstGeom prst="rect">
            <a:avLst/>
          </a:prstGeom>
          <a:noFill/>
          <a:ln/>
        </p:spPr>
        <p:txBody>
          <a:bodyPr wrap="square" lIns="0" tIns="0" rIns="0" bIns="0" rtlCol="0" anchor="t"/>
          <a:lstStyle/>
          <a:p>
            <a:pPr indent="0" marL="0">
              <a:buNone/>
            </a:pPr>
            <a:r>
              <a:rPr lang="en-US" sz="2600" b="1" u="sng" dirty="0">
                <a:solidFill>
                  <a:srgbClr val="FFFFFF"/>
                </a:solidFill>
                <a:latin typeface="Segoe UI" pitchFamily="34" charset="0"/>
                <a:ea typeface="Segoe UI" pitchFamily="34" charset="-122"/>
                <a:cs typeface="Segoe UI" pitchFamily="34" charset="-120"/>
                <a:hlinkClick r:id="rId2" invalidUrl="" action="" tgtFrame="" tooltip="Apply to be a poll worker" history="1" highlightClick="0" endSnd="0">
                  <a:extLst>
                    <a:ext uri="{A12FA001-AC4F-418D-AE19-62706E023703}">
                      <ahyp:hlinkClr xmlns:ahyp="http://schemas.microsoft.com/office/drawing/2018/hyperlinkcolor" val="tx"/>
                    </a:ext>
                  </a:extLst>
                </a:hlinkClick>
              </a:rPr>
              <a:t>samplecounty.example/pollworkers</a:t>
            </a:r>
            <a:endParaRPr lang="en-US" sz="2600" dirty="0"/>
          </a:p>
        </p:txBody>
      </p:sp>
      <p:sp>
        <p:nvSpPr>
          <p:cNvPr id="9" name="Shape 5">
            <a:extLst>
              <a:ext uri="{C183D7F6-B498-43B3-948B-1728B52AA6E4}">
                <adec:decorative xmlns:adec="http://schemas.microsoft.com/office/drawing/2017/decorative" val="1"/>
              </a:ext>
            </a:extLst>
          </p:cNvPr>
          <p:cNvSpPr/>
          <p:nvPr/>
        </p:nvSpPr>
        <p:spPr>
          <a:xfrm>
            <a:off x="548640" y="4023360"/>
            <a:ext cx="914400" cy="914400"/>
          </a:xfrm>
          <a:prstGeom prst="ellipse">
            <a:avLst/>
          </a:prstGeom>
          <a:solidFill>
            <a:srgbClr val="E07A2F"/>
          </a:solidFill>
          <a:ln/>
        </p:spPr>
      </p:sp>
      <p:pic>
        <p:nvPicPr>
          <p:cNvPr id="10" name="Image 1">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9808" y="4224528"/>
            <a:ext cx="512064" cy="512064"/>
          </a:xfrm>
          <a:prstGeom prst="rect">
            <a:avLst/>
          </a:prstGeom>
        </p:spPr>
      </p:pic>
      <p:sp>
        <p:nvSpPr>
          <p:cNvPr id="11" name="Text 6"/>
          <p:cNvSpPr txBox="1"/>
          <p:nvPr/>
        </p:nvSpPr>
        <p:spPr>
          <a:xfrm>
            <a:off x="1737360" y="4005072"/>
            <a:ext cx="6858000" cy="384048"/>
          </a:xfrm>
          <a:prstGeom prst="rect">
            <a:avLst/>
          </a:prstGeom>
          <a:noFill/>
          <a:ln/>
        </p:spPr>
        <p:txBody>
          <a:bodyPr wrap="square" lIns="0" tIns="0" rIns="0" bIns="0" rtlCol="0" anchor="t"/>
          <a:lstStyle/>
          <a:p>
            <a:pPr indent="0" marL="0">
              <a:buNone/>
            </a:pPr>
            <a:r>
              <a:rPr lang="en-US" sz="1800" dirty="0">
                <a:solidFill>
                  <a:srgbClr val="DCEBE5"/>
                </a:solidFill>
                <a:latin typeface="Segoe UI" pitchFamily="34" charset="0"/>
                <a:ea typeface="Segoe UI" pitchFamily="34" charset="-122"/>
                <a:cs typeface="Segoe UI" pitchFamily="34" charset="-120"/>
              </a:rPr>
              <a:t>Questions? Call the Poll Worker Office</a:t>
            </a:r>
            <a:endParaRPr lang="en-US" sz="1800" dirty="0"/>
          </a:p>
        </p:txBody>
      </p:sp>
      <p:sp>
        <p:nvSpPr>
          <p:cNvPr id="12" name="Text 7"/>
          <p:cNvSpPr txBox="1"/>
          <p:nvPr/>
        </p:nvSpPr>
        <p:spPr>
          <a:xfrm>
            <a:off x="1737360" y="4407408"/>
            <a:ext cx="6949440" cy="548640"/>
          </a:xfrm>
          <a:prstGeom prst="rect">
            <a:avLst/>
          </a:prstGeom>
          <a:noFill/>
          <a:ln/>
        </p:spPr>
        <p:txBody>
          <a:bodyPr wrap="square" lIns="0" tIns="0" rIns="0" bIns="0" rtlCol="0" anchor="t"/>
          <a:lstStyle/>
          <a:p>
            <a:pPr indent="0" marL="0">
              <a:buNone/>
            </a:pPr>
            <a:r>
              <a:rPr lang="en-US" sz="2600" b="1" dirty="0">
                <a:solidFill>
                  <a:srgbClr val="FFFFFF"/>
                </a:solidFill>
                <a:latin typeface="Segoe UI" pitchFamily="34" charset="0"/>
                <a:ea typeface="Segoe UI" pitchFamily="34" charset="-122"/>
                <a:cs typeface="Segoe UI" pitchFamily="34" charset="-120"/>
              </a:rPr>
              <a:t>(555) 010-0100</a:t>
            </a:r>
            <a:endParaRPr lang="en-US" sz="2600" dirty="0"/>
          </a:p>
        </p:txBody>
      </p:sp>
      <p:sp>
        <p:nvSpPr>
          <p:cNvPr id="13" name="Shape 8">
            <a:extLst>
              <a:ext uri="{C183D7F6-B498-43B3-948B-1728B52AA6E4}">
                <adec:decorative xmlns:adec="http://schemas.microsoft.com/office/drawing/2017/decorative" val="1"/>
              </a:ext>
            </a:extLst>
          </p:cNvPr>
          <p:cNvSpPr/>
          <p:nvPr/>
        </p:nvSpPr>
        <p:spPr>
          <a:xfrm>
            <a:off x="8046720" y="4206240"/>
            <a:ext cx="3200400" cy="3200400"/>
          </a:xfrm>
          <a:prstGeom prst="pie">
            <a:avLst>
              <a:gd name="adj1" fmla="val 10800000"/>
              <a:gd name="adj2" fmla="val 21600000"/>
            </a:avLst>
          </a:prstGeom>
          <a:solidFill>
            <a:srgbClr val="E07A2F"/>
          </a:solidFill>
          <a:ln/>
        </p:spPr>
      </p:sp>
      <p:sp>
        <p:nvSpPr>
          <p:cNvPr id="14" name="Shape 9">
            <a:extLst>
              <a:ext uri="{C183D7F6-B498-43B3-948B-1728B52AA6E4}">
                <adec:decorative xmlns:adec="http://schemas.microsoft.com/office/drawing/2017/decorative" val="1"/>
              </a:ext>
            </a:extLst>
          </p:cNvPr>
          <p:cNvSpPr/>
          <p:nvPr/>
        </p:nvSpPr>
        <p:spPr>
          <a:xfrm>
            <a:off x="7854696" y="5806440"/>
            <a:ext cx="3584448" cy="112014"/>
          </a:xfrm>
          <a:prstGeom prst="rect">
            <a:avLst/>
          </a:prstGeom>
          <a:solidFill>
            <a:srgbClr val="FFFFFF"/>
          </a:solidFill>
          <a:ln/>
        </p:spPr>
      </p:sp>
      <p:sp>
        <p:nvSpPr>
          <p:cNvPr id="15" name="Shape 10">
            <a:extLst>
              <a:ext uri="{C183D7F6-B498-43B3-948B-1728B52AA6E4}">
                <adec:decorative xmlns:adec="http://schemas.microsoft.com/office/drawing/2017/decorative" val="1"/>
              </a:ext>
            </a:extLst>
          </p:cNvPr>
          <p:cNvSpPr/>
          <p:nvPr/>
        </p:nvSpPr>
        <p:spPr>
          <a:xfrm>
            <a:off x="548640" y="5532120"/>
            <a:ext cx="3017520" cy="941832"/>
          </a:xfrm>
          <a:prstGeom prst="roundRect">
            <a:avLst>
              <a:gd name="adj" fmla="val 9709"/>
            </a:avLst>
          </a:prstGeom>
          <a:solidFill>
            <a:srgbClr val="FFFFFF"/>
          </a:solidFill>
          <a:ln/>
        </p:spPr>
      </p:sp>
      <p:pic>
        <p:nvPicPr>
          <p:cNvPr id="16" name="Image 2" descr="Sample County Supervisor of Elections logo">    </p:cNvPr>
          <p:cNvPicPr>
            <a:picLocks noChangeAspect="1"/>
          </p:cNvPicPr>
          <p:nvPr/>
        </p:nvPicPr>
        <p:blipFill>
          <a:blip r:embed="rId4"/>
          <a:stretch>
            <a:fillRect/>
          </a:stretch>
        </p:blipFill>
        <p:spPr>
          <a:xfrm>
            <a:off x="685800" y="5591556"/>
            <a:ext cx="2633472" cy="8229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References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Poll Worker Overview</a:t>
            </a:r>
            <a:endParaRPr lang="en-US" sz="10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4415" cy="914400"/>
        </p:xfrm>
        <a:graphic>
          <a:graphicData uri="http://schemas.openxmlformats.org/drawingml/2006/table">
            <a:tbl>
              <a:tblPr/>
              <a:tblGrid>
                <a:gridCol w="3931920"/>
                <a:gridCol w="7162495"/>
              </a:tblGrid>
              <a:tr h="0">
                <a:tc>
                  <a:txBody>
                    <a:bodyPr/>
                    <a:lstStyle/>
                    <a:p>
                      <a:pPr indent="0" marL="0">
                        <a:buNone/>
                      </a:pPr>
                      <a:r>
                        <a:rPr lang="en-US" sz="1800" b="1" dirty="0">
                          <a:solidFill>
                            <a:srgbClr val="222222"/>
                          </a:solidFill>
                          <a:latin typeface="Segoe UI" pitchFamily="34" charset="0"/>
                          <a:ea typeface="Segoe UI" pitchFamily="34" charset="-122"/>
                          <a:cs typeface="Segoe UI" pitchFamily="34" charset="-120"/>
                        </a:rPr>
                        <a:t>Polling Place Procedures Manual (DS-DE 11, July 2024)</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u="sng" dirty="0">
                          <a:solidFill>
                            <a:srgbClr val="1D5C4D"/>
                          </a:solidFill>
                          <a:latin typeface="Segoe UI" pitchFamily="34" charset="0"/>
                          <a:ea typeface="Segoe UI" pitchFamily="34" charset="-122"/>
                          <a:cs typeface="Segoe UI" pitchFamily="34" charset="-120"/>
                          <a:hlinkClick r:id="rId2" invalidUrl="" action="" tgtFrame="" tooltip="Polling Place Procedures Manual (DS-DE 11, July 2024)" history="1" highlightClick="0" endSnd="0">
                            <a:extLst>
                              <a:ext uri="{A12FA001-AC4F-418D-AE19-62706E023703}">
                                <ahyp:hlinkClr xmlns:ahyp="http://schemas.microsoft.com/office/drawing/2018/hyperlinkcolor" val="tx"/>
                              </a:ext>
                            </a:extLst>
                          </a:hlinkClick>
                        </a:rPr>
                        <a:t>dos.fl.gov/media/708161/final-ds-de-11-manual.pdf</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222222"/>
                          </a:solidFill>
                          <a:latin typeface="Segoe UI" pitchFamily="34" charset="0"/>
                          <a:ea typeface="Segoe UI" pitchFamily="34" charset="-122"/>
                          <a:cs typeface="Segoe UI" pitchFamily="34" charset="-120"/>
                        </a:rPr>
                        <a:t>Where the state posts the manual</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u="sng" dirty="0">
                          <a:solidFill>
                            <a:srgbClr val="1D5C4D"/>
                          </a:solidFill>
                          <a:latin typeface="Segoe UI" pitchFamily="34" charset="0"/>
                          <a:ea typeface="Segoe UI" pitchFamily="34" charset="-122"/>
                          <a:cs typeface="Segoe UI" pitchFamily="34" charset="-120"/>
                          <a:hlinkClick r:id="rId3" invalidUrl="" action="" tgtFrame="" tooltip="Where the state posts the manual" history="1" highlightClick="0" endSnd="0">
                            <a:extLst>
                              <a:ext uri="{A12FA001-AC4F-418D-AE19-62706E023703}">
                                <ahyp:hlinkClr xmlns:ahyp="http://schemas.microsoft.com/office/drawing/2018/hyperlinkcolor" val="tx"/>
                              </a:ext>
                            </a:extLst>
                          </a:hlinkClick>
                        </a:rPr>
                        <a:t>dos.fl.gov/elections/forms-publications/forms/forms-incorporated-in-rule/</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222222"/>
                          </a:solidFill>
                          <a:latin typeface="Segoe UI" pitchFamily="34" charset="0"/>
                          <a:ea typeface="Segoe UI" pitchFamily="34" charset="-122"/>
                          <a:cs typeface="Segoe UI" pitchFamily="34" charset="-120"/>
                        </a:rPr>
                        <a:t>Rule 1S-2.034, F.A.C. (adopts the manual)</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u="sng" dirty="0">
                          <a:solidFill>
                            <a:srgbClr val="1D5C4D"/>
                          </a:solidFill>
                          <a:latin typeface="Segoe UI" pitchFamily="34" charset="0"/>
                          <a:ea typeface="Segoe UI" pitchFamily="34" charset="-122"/>
                          <a:cs typeface="Segoe UI" pitchFamily="34" charset="-120"/>
                          <a:hlinkClick r:id="rId4" invalidUrl="" action="" tgtFrame="" tooltip="Rule 1S-2.034, F.A.C. (adopts the manual)" history="1" highlightClick="0" endSnd="0">
                            <a:extLst>
                              <a:ext uri="{A12FA001-AC4F-418D-AE19-62706E023703}">
                                <ahyp:hlinkClr xmlns:ahyp="http://schemas.microsoft.com/office/drawing/2018/hyperlinkcolor" val="tx"/>
                              </a:ext>
                            </a:extLst>
                          </a:hlinkClick>
                        </a:rPr>
                        <a:t>flrules.org/gateway/ruleNo.asp?id=1S-2.034</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222222"/>
                          </a:solidFill>
                          <a:latin typeface="Segoe UI" pitchFamily="34" charset="0"/>
                          <a:ea typeface="Segoe UI" pitchFamily="34" charset="-122"/>
                          <a:cs typeface="Segoe UI" pitchFamily="34" charset="-120"/>
                        </a:rPr>
                        <a:t>Florida Statutes, sections (Online Sunshine)</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u="sng" dirty="0">
                          <a:solidFill>
                            <a:srgbClr val="1D5C4D"/>
                          </a:solidFill>
                          <a:latin typeface="Segoe UI" pitchFamily="34" charset="0"/>
                          <a:ea typeface="Segoe UI" pitchFamily="34" charset="-122"/>
                          <a:cs typeface="Segoe UI" pitchFamily="34" charset="-120"/>
                          <a:hlinkClick r:id="rId5" invalidUrl="" action="" tgtFrame="" tooltip="s. 97.041, F.S." history="1" highlightClick="0" endSnd="0">
                            <a:extLst>
                              <a:ext uri="{A12FA001-AC4F-418D-AE19-62706E023703}">
                                <ahyp:hlinkClr xmlns:ahyp="http://schemas.microsoft.com/office/drawing/2018/hyperlinkcolor" val="tx"/>
                              </a:ext>
                            </a:extLst>
                          </a:hlinkClick>
                        </a:rPr>
                        <a:t>97.041</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6" invalidUrl="" action="" tgtFrame="" tooltip="s. 100.011, F.S." history="1" highlightClick="0" endSnd="0">
                            <a:extLst>
                              <a:ext uri="{A12FA001-AC4F-418D-AE19-62706E023703}">
                                <ahyp:hlinkClr xmlns:ahyp="http://schemas.microsoft.com/office/drawing/2018/hyperlinkcolor" val="tx"/>
                              </a:ext>
                            </a:extLst>
                          </a:hlinkClick>
                        </a:rPr>
                        <a:t>100.011</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7" invalidUrl="" action="" tgtFrame="" tooltip="s. 101.657, F.S." history="1" highlightClick="0" endSnd="0">
                            <a:extLst>
                              <a:ext uri="{A12FA001-AC4F-418D-AE19-62706E023703}">
                                <ahyp:hlinkClr xmlns:ahyp="http://schemas.microsoft.com/office/drawing/2018/hyperlinkcolor" val="tx"/>
                              </a:ext>
                            </a:extLst>
                          </a:hlinkClick>
                        </a:rPr>
                        <a:t>101.657</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8" invalidUrl="" action="" tgtFrame="" tooltip="s. 102.012, F.S." history="1" highlightClick="0" endSnd="0">
                            <a:extLst>
                              <a:ext uri="{A12FA001-AC4F-418D-AE19-62706E023703}">
                                <ahyp:hlinkClr xmlns:ahyp="http://schemas.microsoft.com/office/drawing/2018/hyperlinkcolor" val="tx"/>
                              </a:ext>
                            </a:extLst>
                          </a:hlinkClick>
                        </a:rPr>
                        <a:t>102.012</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9" invalidUrl="" action="" tgtFrame="" tooltip="s. 102.014, F.S." history="1" highlightClick="0" endSnd="0">
                            <a:extLst>
                              <a:ext uri="{A12FA001-AC4F-418D-AE19-62706E023703}">
                                <ahyp:hlinkClr xmlns:ahyp="http://schemas.microsoft.com/office/drawing/2018/hyperlinkcolor" val="tx"/>
                              </a:ext>
                            </a:extLst>
                          </a:hlinkClick>
                        </a:rPr>
                        <a:t>102.014</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10" invalidUrl="" action="" tgtFrame="" tooltip="s. 102.021, F.S." history="1" highlightClick="0" endSnd="0">
                            <a:extLst>
                              <a:ext uri="{A12FA001-AC4F-418D-AE19-62706E023703}">
                                <ahyp:hlinkClr xmlns:ahyp="http://schemas.microsoft.com/office/drawing/2018/hyperlinkcolor" val="tx"/>
                              </a:ext>
                            </a:extLst>
                          </a:hlinkClick>
                        </a:rPr>
                        <a:t>102.021</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222222"/>
                          </a:solidFill>
                          <a:latin typeface="Segoe UI" pitchFamily="34" charset="0"/>
                          <a:ea typeface="Segoe UI" pitchFamily="34" charset="-122"/>
                          <a:cs typeface="Segoe UI" pitchFamily="34" charset="-120"/>
                        </a:rPr>
                        <a:t>Sample County SOE: become a poll worker</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u="sng" dirty="0">
                          <a:solidFill>
                            <a:srgbClr val="1D5C4D"/>
                          </a:solidFill>
                          <a:latin typeface="Segoe UI" pitchFamily="34" charset="0"/>
                          <a:ea typeface="Segoe UI" pitchFamily="34" charset="-122"/>
                          <a:cs typeface="Segoe UI" pitchFamily="34" charset="-120"/>
                          <a:hlinkClick r:id="rId11" invalidUrl="" action="" tgtFrame="" tooltip="Sample County SOE: become a poll worker" history="1" highlightClick="0" endSnd="0">
                            <a:extLst>
                              <a:ext uri="{A12FA001-AC4F-418D-AE19-62706E023703}">
                                <ahyp:hlinkClr xmlns:ahyp="http://schemas.microsoft.com/office/drawing/2018/hyperlinkcolor" val="tx"/>
                              </a:ext>
                            </a:extLst>
                          </a:hlinkClick>
                        </a:rPr>
                        <a:t>samplecounty.example/pollworkers</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bl>
          </a:graphicData>
        </a:graphic>
      </p:graphicFrame>
      <p:sp>
        <p:nvSpPr>
          <p:cNvPr id="7" name="Text 2"/>
          <p:cNvSpPr txBox="1"/>
          <p:nvPr/>
        </p:nvSpPr>
        <p:spPr>
          <a:xfrm>
            <a:off x="548640" y="5760720"/>
            <a:ext cx="11094415" cy="411480"/>
          </a:xfrm>
          <a:prstGeom prst="rect">
            <a:avLst/>
          </a:prstGeom>
          <a:noFill/>
          <a:ln/>
        </p:spPr>
        <p:txBody>
          <a:bodyPr wrap="square" lIns="0" tIns="0" rIns="0" bIns="0" rtlCol="0" anchor="t"/>
          <a:lstStyle/>
          <a:p>
            <a:pPr indent="0" marL="0">
              <a:buNone/>
            </a:pPr>
            <a:r>
              <a:rPr lang="en-US" sz="1800" i="1" dirty="0">
                <a:solidFill>
                  <a:srgbClr val="5B6B66"/>
                </a:solidFill>
                <a:latin typeface="Segoe UI" pitchFamily="34" charset="0"/>
                <a:ea typeface="Segoe UI" pitchFamily="34" charset="-122"/>
                <a:cs typeface="Segoe UI" pitchFamily="34" charset="-120"/>
              </a:rPr>
              <a:t>Links checked September 27, 2026. Sample County is fictional.</a:t>
            </a:r>
            <a:endParaRPr lang="en-US" sz="1800" dirty="0"/>
          </a:p>
        </p:txBody>
      </p:sp>
      <p:sp>
        <p:nvSpPr>
          <p:cNvPr id="8"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13</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Segoe U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Sample County Supervisor of Elections (fictional)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Poll Worker Overview: Help Your Neighbors Vote</dc:title>
  <dc:subject>PptxGenJS Presentation</dc:subject>
  <dc:creator>Sample County Supervisor of Elections</dc:creator>
  <cp:lastModifiedBy>Sample County Supervisor of Elections</cp:lastModifiedBy>
  <cp:revision>1</cp:revision>
  <dcterms:created xsi:type="dcterms:W3CDTF">2026-09-27T14:27:41Z</dcterms:created>
  <dcterms:modified xsi:type="dcterms:W3CDTF">2026-09-27T14:27:41Z</dcterms:modified>
</cp:coreProperties>
</file>