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 you for signing up. This guide walks through the day in order: getting ready, opening, checking in voters, special situations, helping voters, and closing.
It summarizes the Florida Division of Elections' Polling Place Procedures Manual (DS-DE 11, effective July 2024, adopted by Rule 1S-2.034, F.A.C.). Sample County's own training covers local details like equipment, forms, and pay. Sources are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manual must be available, in hard copy or electronic form, in every polling place. It controls: if there is a discrepancy between it and a county's polling place procedure manual, the state manual is followed. A Supervisor of Elections may add to its requirements but may not create procedures that conflict (Manual cover and Ch. I-A; s. 102.014(5), F.S.).
Each precinct must have a Voting Systems Operations Manual for each type of voting system, including the accessible device. It covers setup, operation, troubleshooting, locking the tabulator after polls close, relaying totals, handling ballots, and transport (Manual Ch. VIII-A).
This guide sums up the state manual. Your county training has the Sample County details. For questions, the manual says to contact your supervisor or designated staff in the Supervisor of Elections' office (p.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minimums are set by s. 102.014(4), F.S.: 3 hours for clerks and 2 hours for inspectors, before each election. Disability sensitivity training is required each election cycle (s. 102.014(7)).
On Election Day the team must be at the polling place by 6 a.m. (Manual Ch. II-A; s. 102.012(4)). Early voting hours vary by site; follow the Supervisor's directions.
The right-hand list covers things the state manual does not. Each county sets them. Fill in Sample County's answers before presenting if you have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from Manual Ch. I-B (p. 5): the election board is the clerk and inspectors, and questions before the board are decided by majority vote. The 'election team' is the election board, other poll workers, and the deputy/deputies. The deputy is deputized by the sheriff, is present whenever the polls are open, and keeps good order; the deputy organizes the process outside the polling room.
Inspectors may set up a tabulator, manage equipment or ballots, check voters in, instruct voters, and assist the clerk. At early voting, the clerk may be the site supervisor or manager.
No election board may be made up only of members of one political party, except in a primary where only one party has candidates on the ballot (s. 102.012(2), F.S.). Poll watchers are not part of the team; they are designated by a candidate, party, or issue committee and approved by the Supervisor.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Minimum setup steps from Manual Ch. II-C (p. 8): verify every poll worker has signed the oath (s. 102.012); compare ballots with the sample ballot and certify in writing that names, numbers, and letters agree; arrange furniture, supplies, and equipment; set up booths for privacy; set up and test accessible voting equipment even if no one is expected to use it, and keep it working all day; ensure lighting; keep paths, doorways, hallways, and entrances clear; make supplies and forms available; display required signs in English, Spanish, and any other required language; badges for the team, including language assistance; designate non-permitted parking; set up the secure ballot intake station (early voting only); mark the no-solicitation zone; set an area for poll watchers to observe check-in; cover or disable security cameras; designate a poll worker to check booths periodically.
Required signs (Ch. II-D) include the Voter's Bill of Rights, voter instructions, the voter fraud notice with hotline, sample ballots, precinct signage visible to drivers, constitutional amendment booklets, and poll watcher information. The public may watch setup from a designated area and must leave when polls open (Ch. II-A).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Minimum setup steps from Manual Ch. II-C (p. 8): verify every poll worker has signed the oath (s. 102.012); compare ballots with the sample ballot and certify in writing that names, numbers, and letters agree; arrange furniture, supplies, and equipment; set up booths for privacy; set up and test accessible voting equipment even if no one is expected to use it, and keep it working all day; ensure lighting; keep paths, doorways, hallways, and entrances clear; make supplies and forms available; display required signs in English, Spanish, and any other required language; badges for the team, including language assistance; designate non-permitted parking; set up the secure ballot intake station (early voting only); mark the no-solicitation zone; set an area for poll watchers to observe check-in; cover or disable security cameras; designate a poll worker to check booths periodically.
Required signs (Ch. II-D) include the Voter's Bill of Rights, voter instructions, the voter fraud notice with hotline, sample ballots, precinct signage visible to drivers, constitutional amendment booklets, and poll watcher information. The public may watch setup from a designated area and must leave when polls open (Ch. II-A).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II-E and II-F (pp. 10-12); s. 102.031, F.S. No person, political committee, or group may solicit voters inside the polling place or within 150 feet of a secure ballot intake station or the entrance to a polling place, polling room, early voting site, or a Supervisor's office where vote-by-mail ballots are printed on demand. The clerk or Supervisor marks the zone, in all directions if possible, including multiple entrances.
'Solicit' includes asking for a vote, offering to help someone vote, asking for an opinion, asking for a contribution, offering food for an 'I voted' sticker, displaying political ads or campaign material (including signs on vehicles, except voters who enter and leave without loitering), handing out campaign material, polling, asking for petition signatures, selling items, giving water or food, and any activity meant to influence a voter.
Exit polling is the only exception to the zone, and exit pollsters may approach voters only after they leave the polling place. The Supervisor or Supervisor's employees may give nonpartisan help, including food or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II-E and II-F (pp. 10-12); s. 102.031, F.S. No person, political committee, or group may solicit voters inside the polling place or within 150 feet of a secure ballot intake station or the entrance to a polling place, polling room, early voting site, or a Supervisor's office where vote-by-mail ballots are printed on demand. The clerk or Supervisor marks the zone, in all directions if possible, including multiple entrances.
'Solicit' includes asking for a vote, offering to help someone vote, asking for an opinion, asking for a contribution, offering food for an 'I voted' sticker, displaying political ads or campaign material (including signs on vehicles, except voters who enter and leave without loitering), handing out campaign material, polling, asking for petition signatures, selling items, giving water or food, and any activity meant to influence a voter.
Exit polling is the only exception to the zone, and exit pollsters may approach voters only after they leave the polling place. The Supervisor or Supervisor's employees may give nonpartisan help, including food or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III-A and III-B (p. 13); ss. 101.051, 101.58, 102.031(3), F.S. Allowed: poll workers; poll watchers approved by the Supervisor; the Supervisor or Deputy Supervisor; election observers appointed by the Department of State; people there to vote, people in the care of a voter, or people caring for a voter; and people helping with an approved simulated election for minors (for example, Kids Voting).
Not allowed while polls are open: candidates and media, except to vote; law enforcement or emergency service personnel except as voters, unless the clerk or a majority of the election board permits.
If the polling room is in a public pass-through area (a condo lobby, a mall), others may pass through; make sure they don't interfere.
Photography: none in the polling room or early voting area. Voters may photograph their own ballot (Ch. III-G; s. 102.031).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III-C and III-D (pp. 13-14). The election team must wear ID badges. Poll workers should avoid personal electronics and other distractions. Poll workers must stay nonpartisan on duty: no campaign buttons, shirts, hats, or other political items; no discussing any candidate, party, or issue with other poll workers, poll watchers, or voters; no visible campaign material.
After each voter leaves, a poll worker checks the booth for uncast ballots and campaign or other materials, and removes and discards sample ballots or campaign material left behind. A left-behind ballot follows the abandoned-ballot steps (see 'Ballots taken or left behind').
Voters may bring pre-marked sample ballots or campaign literature for personal use and may wear campaign items, but can't use them to campaign inside or within 150 feet. Voters may not bring a vote-by-mail ballot into the booth; it must be surrendered before they get a ballot at the polls.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III-E (pp. 14-15); ss. 101.111, 101.131, 102.031(3), F.S. Each political party and each candidate may have one watcher in each polling room or early voting area at a time; an issue committee may also have one. The Supervisor gives each election board a list of approved watchers. Watchers may roam between rooms if the limits aren't exceeded.
Watchers must wear a badge that identifies them as a poll watcher and shows their name. They may observe (including check-in and a secure ballot intake station) but not obstruct; may not come closer to the inspectors' table or booths than reasonably necessary; may not speak to or help voters; may submit written challenges to the clerk; may not wear campaign items; may use devices quietly (silent or low vibration, no photos or recordings, no audible calls); and must bring procedure questions to the clerk.
After polls close, no more than 3 people may be near the officials to see ballot reconciliation.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IV (pp. 17-22). The voter must show a current and valid photo ID with signature; if the photo ID has no signature, a second ID with the signature is needed. Compare the photo to the voter.
Find the voter on the precinct register. With an electronic poll book, scan a Florida driver license or ID card first.
Ask each voter whether they have an address change or update. If the voter is unsure, ask them to state or show their current address.
The voter signs the precinct register, signature pad, or early voting certificate. Compare to the ID signature. If you doubt the match, the voter completes a signature affidavit; if they won't, they vote provisionally.
Give the ballot that matches the voter's residential address and, in a primary, party. The manual recommends asking the voter to confirm (Ch. 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12 IDs shown are the list in the state manual (Ch. IV-B, p. 17) and in s. 101.043(1)(a), F.S., as it stands for elections held in 2026. 'Government employee ID' means an employee ID card issued by any branch, department, agency, or entity of the federal government, the state, a county, or a municipality.
IMPORTANT CHANGE: Chapter 2026-26, Laws of Florida (CS/CS/HB 991, approved April 1, 2026), section 13, amends s. 101.043(1). Under section 34 of that law, the change takes effect January 1, 2027. Starting then, debit/credit cards, student IDs, retirement center IDs, neighborhood association IDs, and public assistance IDs are no longer on the list; 'military identification' becomes 'United States uniformed services or Merchant Marine identification'; and the government employee ID item becomes any other ID card issued by the federal, state, county, or municipal government, excluding cards issued by an educational institution.
Note: the Online Sunshine page for s. 101.043 already shows the 2027 wording. The state manual (eff. 07/2024) has not yet been updated. Confirm with your Supervisor of Elections which list to train on for each 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IV-B (pp. 17-18); ss. 101.043, 101.049, F.S. The photo ID can't be a photocopy or an electronic image. If the photo ID has no signature, the voter must also show an ID with their signature (the manual's example: a student ID plus a credit card or library card with a signature).
If the voter doesn't look like the person in the photo, or presents no acceptable ID or only a copy, the voter is allowed to vote a provisional ballot.
Signature: compare the signature on the register or signature pad with the ID. If you doubt it matches, the voter completes a signature affidavit and then votes; if they won't, they vote a provisional ballot.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 tips and examples come straight from the manual's table (Ch. IV-C, pp. 18-19). The example names are the manual's own made-up examples.
Not all electronic poll books have the same search features. Some also search by voter registration (FVRS) number, house number and last name, first name and date of birth, or last name and date of birth. See your county's training for your poll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IV-C(2) (p. 19). If the name still can't be found, the inspector asks whether the voter's name or address has changed and follows the name change or address change steps. If not, contact the Supervisor's office or, if available, check the master list of registered voters. If you still can't find the voter, or can't reach the office to learn more about the voter's eligibility, follow the provisional ballot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IV-E (pp. 20-21); ss. 101.045(2), 101.657, F.S.
In-county move: address change affirmation or voter registration application. Election Day: if the new address is in a different polling place, direct the voter there; if they insist they're in the right precinct but aren't, provisional ballot. Same polling place or early voting: continue check-in.
Move from another Florida county: with electronic poll books, same as in-county. With paper precinct registers, the voter votes a provisional ballot; the provisional certificate may be copied and used as the address change. On Election Day, if the new address is in a different precinct, direct them there so the ballot counts. Exception: active uniformed services members or their family members moving from another Florida county complete the update and vote a regular ballot.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IV-D and IV-F (pp. 19-21). Ask each voter whether they have an address change or update. If the voter can't recall or isn't sure, ask them to state or show their current address to compare with the record.
Name change: if the former name is on the register, the voter completes an affirmation or registration application first. If not, call the office or check the master list to confirm eligibility; if eligible and in the right precinct, the voter completes the name change and continues.
Address-protected voters: follow the Supervisor's special procedures so the voter can share or update their address confidentially.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V-B(1) (pp. 23-24) lists who must be allowed to vote a provisional ballot; 52 U.S.C. 21082 and ss. 101.048, 101.049, 101.111, F.S. The manual calls the provisional ballot a fail-safe under federal and state law. After the election, the county canvassing board decides whether each provisional ballot counts (s. 101.048).
The full list: no acceptable photo ID with signature (or photo ID plus signature ID); unverified driver license, state ID, or last-4 SSN; signature differs and the person refuses the signature affidavit; identity in question from the photo; not on the register and can't verify registration; not on the register, verified not registered, but the person says they are; out-of-county mover who can't update at the polls; voter who refuses a required address update; vote-by-mail requested and can't verify whether returned; office received the mail ballot but voter says they didn't return it; register shows voted early but voter says they didn't; not on register after a name or address affirmation and can't verify; challenged voter (except address-only challenges); voter flagged as potentially ineligible; voting after normal closing time under a court order; and anyone whose eligibility you can't check because you can't reach the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V-B(1) (pp. 23-24) lists who must be allowed to vote a provisional ballot; 52 U.S.C. 21082 and ss. 101.048, 101.049, 101.111, F.S. The manual calls the provisional ballot a fail-safe under federal and state law. After the election, the county canvassing board decides whether each provisional ballot counts (s. 101.048).
The full list: no acceptable photo ID with signature (or photo ID plus signature ID); unverified driver license, state ID, or last-4 SSN; signature differs and the person refuses the signature affidavit; identity in question from the photo; not on the register and can't verify registration; not on the register, verified not registered, but the person says they are; out-of-county mover who can't update at the polls; voter who refuses a required address update; vote-by-mail requested and can't verify whether returned; office received the mail ballot but voter says they didn't return it; register shows voted early but voter says they didn't; not on register after a name or address affirmation and can't verify; challenged voter (except address-only challenges); voter flagged as potentially ineligible; voting after normal closing time under a court order; and anyone whose eligibility you can't check because you can't reach the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V-B(2)-(4) (pp. 24-25). Steps: (1) the voter completes and signs the Provisional Ballot Voter's Certificate and Affirmation in front of the poll worker; (2) the witnessing poll worker signs it and writes the election date, precinct or ballot style, and the specific reason(s); (3) give the voter the ballot; (4) the voter puts the voted ballot in the secrecy envelope, that in the provisional envelope, and seals it; (5) give the voter the written Notice of Rights no later than when the envelope goes into the box; (6) attach the certificate if it isn't part of the envelope, then put the sealed envelope in the box or container used only for provisional ballots.
Notice of Rights: the voter may present written evidence of eligibility to the Supervisor by 5 p.m. on the second day after the election; may find out whether the ballot counted and, if not, why; and may cure a missing or mismatched signature on the certificate.
Never tabulate a provisional ballot at the polls. If a court order extends hours, keep those provisionals separate. All provisional ballots stay sealed and go back to the Supervisor after the polls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V-B(2)-(4) (pp. 24-25). Steps: (1) the voter completes and signs the Provisional Ballot Voter's Certificate and Affirmation in front of the poll worker; (2) the witnessing poll worker signs it and writes the election date, precinct or ballot style, and the specific reason(s); (3) give the voter the ballot; (4) the voter puts the voted ballot in the secrecy envelope, that in the provisional envelope, and seals it; (5) give the voter the written Notice of Rights no later than when the envelope goes into the box; (6) attach the certificate if it isn't part of the envelope, then put the sealed envelope in the box or container used only for provisional ballots.
Notice of Rights: the voter may present written evidence of eligibility to the Supervisor by 5 p.m. on the second day after the election; may find out whether the ballot counted and, if not, why; and may cure a missing or mismatched signature on the certificate.
Never tabulate a provisional ballot at the polls. If a court order extends hours, keep those provisionals separate. All provisional ballots stay sealed and go back to the Supervisor after the polls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V-A (p. 23); ss. 97.055, 101.021, F.S.; Art. VI, s. 5, Fla. Const. Florida is a closed primary state: only voters registered with a party may vote in that party's primary contests, including a presidential preference primary. Voters with no party affiliation can't choose a party ballot on primary day. All voters may vote on nonpartisan offices and public measures.
A universal primary contest happens when all candidates in a race are from the same party and the winner will face no opposition in the general election. Then all voters may vote in that contest. This is different from a presidential preference primary.
A voter may submit a party change at the polls during a primary, but it takes effect at the next election, not this one. The manual recommends asking the voter to confirm the ballot matches their address and, in a primary, their party.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V-D (pp. 26-27); s. 101.69, F.S. A voter who requested a vote-by-mail ballot may vote at the polls; the request should show on the register. A vote-by-mail ballot counts as cast once the Supervisor's office receives it.
Returned/surrendered ballot: cancel it so it can't be counted. Outside the envelope: the voter notches, cuts, or tears through the timing marks. In the envelope: alter the envelope so the cut also goes through the enclosed ballot's timing marks (or take the ballot out, cut it, and put it back); the poll worker also marks the certificate envelope 'canceled.' The voter may let the poll worker do it. Secure canceled ballots for return under chain-of-custody procedures. If the voter wants to use the marked ballot as a sample, let them photograph it first; they can't take it into the booth.
Unreturned ballot: confirm with the office that it hasn't been received. Not received: the office authorizes the voter to vote. Received but voter says they didn't return it: provisional. Can't verify: provisional.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V-E (p. 27) and Ch. IX-D(1) (p. 37); s. 101.69, F.S. Every early voting location must provide a secure ballot intake station for voters who don't want to vote at the location but want to return a voted vote-by-mail ballot. It must be clearly labeled, sealed, and placed where a designated election board member always keeps custody and control of it.
The designated board member should make sure, before drop-off, that the voter has sealed the voted ballot in the certificate envelope and signed the certificate.
At the end of each day, the voted mail ballots are retrieved and placed in a transfer box, case, or bag with numbered seals, with audit forms documenting the number of ballots and the seal numbers, and returned to the Supervisor's office every day. They are kept separate from canceled mail ballots surrendered by voters who chose to vote in person. An emptied station that stays on site is secured against tampering outside voting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Voter asks for another ballot (Manual Ch. V-C, p. 26; s. 101.5608): a mistake before the ballot is cast makes it a 'spoiled ballot.' The voter (or poll worker, if the voter allows) notches, cuts, or tears through the timing marks. A voter gets up to three attempts in all, including the first.
Rejected ballot (Ch. VIII-B, pp. 34-35): the tabulator rejects a ballot with an overvoted race (more choices marked than allowed) or one that reads as blank. Without looking at the ballot, the inspector tells the voter why and to follow the screen. The voter chooses: cancel it and get a new ballot, or cast it as is (a designated inspector or the voter overrides the rejection, depending on the system).
Voter doesn't want to vote (Ch. V-F, p. 28): treat the blank ballot as spoiled; alter it even if the voter left. Undo the check-in if possible, or record what happened for reconciliation.
Voter tries to take the ballot (Ch. V-G, p. 28; s. 104.20): explain it can be spoiled instead; taking a ballot from the polling room is against the law and will be reported. If they leave with it, note it on the Ballot Accounting Form and document it; if the voter can be identified, complete an elections fraud complaint (Form DS-DE 34). Voter Fraud Hotline: 1-877-868-3737.
Uncast (abandoned) ballot (Ch. V-H, p. 29): put it in the envelope or container marked 'unscanned ballot' for the canvassing board. Don't tabulate it.
All spoiled and canceled ballots are secured under chain-of-custody procedures and returned to the Supervisor after the polls close; they're counted in ballot accounting.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Voter asks for another ballot (Manual Ch. V-C, p. 26; s. 101.5608): a mistake before the ballot is cast makes it a 'spoiled ballot.' The voter (or poll worker, if the voter allows) notches, cuts, or tears through the timing marks. A voter gets up to three attempts in all, including the first.
Rejected ballot (Ch. VIII-B, pp. 34-35): the tabulator rejects a ballot with an overvoted race (more choices marked than allowed) or one that reads as blank. Without looking at the ballot, the inspector tells the voter why and to follow the screen. The voter chooses: cancel it and get a new ballot, or cast it as is (a designated inspector or the voter overrides the rejection, depending on the system).
Voter doesn't want to vote (Ch. V-F, p. 28): treat the blank ballot as spoiled; alter it even if the voter left. Undo the check-in if possible, or record what happened for reconciliation.
Voter tries to take the ballot (Ch. V-G, p. 28; s. 104.20): explain it can be spoiled instead; taking a ballot from the polling room is against the law and will be reported. If they leave with it, note it on the Ballot Accounting Form and document it; if the voter can be identified, complete an elections fraud complaint (Form DS-DE 34). Voter Fraud Hotline: 1-877-868-3737.
Uncast (abandoned) ballot (Ch. V-H, p. 29): put it in the envelope or container marked 'unscanned ballot' for the canvassing board. Don't tabulate it.
All spoiled and canceled ballots are secured under chain-of-custody procedures and returned to the Supervisor after the polls close; they're counted in ballot accounting.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VI (p. 30); ss. 101.051, 101.5611, 97.061, F.S.; 52 U.S.C. 10303(f)(4), 10503(b)(2)(A). All voters may ask for and get help for any reason (blindness, disability, inability to read or write, limited English) from anyone they choose except their employer, the employer's agent, or their union representative. A voter getting help fills out the Declaration to Secure Assistance; the helper fills out the Declaration to Provide Assistance.
If a voter in the booth asks for more instructions on marking the ballot or using equipment, two poll workers of different political parties (if present; otherwise two of the same party) help, then leave the voter to vote in secret. No one helping may try to persuade the voter how to vote.
Language help: voters may bring an interpreter (same exclusions); vote on a paper ballot or a voter interface device with Spanish or another required language; access sample ballots and materials in Spanish; and get help from a bilingual worker, interpreter, phone/virtual translation, or multi-language audio equipment, whichever your county provides. Bilingual poll workers always wear ID in the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VII (pp. 31-33); ss. 97.061, 101.051, 101.715, F.S.; ADA; VAEHA.
General: treat every voter with dignity; be patient; use people-first language ('a person who uses a wheelchair,' 'a person who is blind'); avoid outdated or contrived terms; speak directly to the voter even with a companion or interpreter; treat assistive devices as part of the person and ask before touching; listen and give extra time. Some disabilities aren't visible.
Mobility: don't lean across a wheelchair user; be at eye level if possible; don't touch the chair without permission; keep ramps and paths clear and signed; step around high counters; ask before touching a cane, crutch, or walker.
Sight: say your name and role; don't speak loudly; offer an arm to guide if asked; describe the setting; read signs; walk on the side opposite a service animal and don't distract it; don't move a cane (tell the person); give specific warnings and non-visual directions ('Take five steps and turn left'); say when you leave; offer magnifiers and the accessible device. The voter may also choose someone to help in the booth, or two election officials.
Hearing: don't shout; rephrase instead of repeating; speak directly to the voter and keep eye contact. Speech: be patient, don't interrupt, restate what you understood, offer pen and paper. Cognition: be patient and calm; use clear, short sentences; repeat as needed; don't rush.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VII (pp. 31-33); ss. 97.061, 101.051, 101.715, F.S.; ADA; VAEHA.
General: treat every voter with dignity; be patient; use people-first language ('a person who uses a wheelchair,' 'a person who is blind'); avoid outdated or contrived terms; speak directly to the voter even with a companion or interpreter; treat assistive devices as part of the person and ask before touching; listen and give extra time. Some disabilities aren't visible.
Mobility: don't lean across a wheelchair user; be at eye level if possible; don't touch the chair without permission; keep ramps and paths clear and signed; step around high counters; ask before touching a cane, crutch, or walker.
Sight: say your name and role; don't speak loudly; offer an arm to guide if asked; describe the setting; read signs; walk on the side opposite a service animal and don't distract it; don't move a cane (tell the person); give specific warnings and non-visual directions ('Take five steps and turn left'); say when you leave; offer magnifiers and the accessible device. The voter may also choose someone to help in the booth, or two election officials.
Hearing: don't shout; rephrase instead of repeating; speak directly to the voter and keep eye contact. Speech: be patient, don't interrupt, restate what you understood, offer pen and paper. Cognition: be patient and calm; use clear, short sentences; repeat as needed; don't rush.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Upset voter (Manual Ch. V-I, p. 29): voters may get upset when told they can't do something, must go elsewhere, or their eligibility is in question. Remain calm and professional; keep voices down; watch body language; listen; be polite; offer assistance and try to find a solution; ask the clerk or deputy if the voter becomes very angry or threatening; document problems and resolutions.
Order at the polls (Ch. III-F, p. 15; ss. 102.031, 104.101, F.S.): the Supervisor or election board may take any reasonable action to keep order. Law enforcement may be called to remove disruptive persons from the polling room or no-solicitation zone. A person the sheriff or deputy summons to help keep the peace and who refuses commits a first-degree misdemeanor (s. 104.101).
Security (Ch. X-A, p. 39): no law enforcement officer may enter the polling place unless the clerk or a majority of inspectors allow it, or they are there to vote; once allowed, the deputy follows the clerk's or inspector's commands. Emergency (Ch. X-B): call 911, then call the Supervisor of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IX-A to IX-C (p. 36); ss. 100.011(1), 101.049, F.S. At the scheduled closing hour for the early voting day, or 7 p.m. on Election Day, the clerk or designated official announces that the polls are closed and that anyone already in line will be allowed to vote. Mark the end of the line, for example with the deputy standing behind the last person in line.
Once everyone in line has voted, secure the voting device so no more ballots can be cast, then follow the Voting Systems Operations Manual and the county's approved security procedures. Don't shut down equipment before the closing announcement and the end of voting.
After voting is done, the board's proceedings are open to the public, from a designated observation area. No more than 3 people may be near the officials during reconciliation (s. 104.29).
If a court order extends hours, anyone voting after the last person who was in line at the regular closing time votes a provisional ballot, kept separate.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IX-D and IX-E (pp. 37-38); s. 101.69(2), F.S. At the end of each early voting day and on Election Day, after the equipment is locked: (a) verify voted, unused, provisional, unscanned, ballot stubs, and spoiled ballots add up to the number of ballots the Supervisor issued, and check all emergency and auxiliary bins for voted ballots; (b) verify the number of voters equals ballots cast on the precinct tabulator plus provisional ballots (count from register signatures, e-poll book tally, or voter authority slips); (c) if they differ, recount; if still different, the clerk reports the difference and likely reason in writing (for example, a voter signed in but left before voting); (d) multi-page ballots follow county procedures.
Ballot-on-demand sites: compare the number who signed in, the number who voted on the tabulator, and ballots printed and spoiled; report discrepancies.
Then post results at the polls; draw up and sign the certificate of results on the Supervisor's form and deliver it sealed; seal and return ballot boxes, ballots, stubs, and papers. Registration books and poll lists go back separately, not in ballot boxes. Early voting mail ballots from the intake station go back every day in their own sealed transfer container.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IX-D and IX-E (pp. 37-38); s. 101.69(2), F.S. At the end of each early voting day and on Election Day, after the equipment is locked: (a) verify voted, unused, provisional, unscanned, ballot stubs, and spoiled ballots add up to the number of ballots the Supervisor issued, and check all emergency and auxiliary bins for voted ballots; (b) verify the number of voters equals ballots cast on the precinct tabulator plus provisional ballots (count from register signatures, e-poll book tally, or voter authority slips); (c) if they differ, recount; if still different, the clerk reports the difference and likely reason in writing (for example, a voter signed in but left before voting); (d) multi-page ballots follow county procedures.
Ballot-on-demand sites: compare the number who signed in, the number who voted on the tabulator, and ballots printed and spoiled; report discrepancies.
Then post results at the polls; draw up and sign the certificate of results on the Supervisor's form and deliver it sealed; seal and return ballot boxes, ballots, stubs, and papers. Registration books and poll lists go back separately, not in ballot boxes. Early voting mail ballots from the intake station go back every day in their own sealed transfer container.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X (p. 39); ss. 102.014(5)(k), 102.031, 102.101, F.S. Follow the written security procedures from the Supervisor. Basic steps: monitor entrances and exits so only authorized people are in the polling room and restricted areas; prevent unauthorized access, theft, or misuse of materials (signed forms, voted ballots, ballot stock, provisional ballots, equipment) from delivery through return; make sure equipment, cables, and modems can't be tampered with; check (audit, reconcile, inventory) periodically during the day; follow procedures for securing, counting, and transporting ballots; document procedures, incidents, and troubleshooting; keep electronic transmissions secure (be careful moving equipment near a window or door in public view for a better signal); review chain of custody; know the contingency plan for threats (bomb, outage, fire, weapons, flood, or other disaster), including evacuation.
Emergency: call 911, then call the Supervisor of Elections. Power outage: see the Voting Systems Operations Manual for handling ballots cast during an outage.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Ch. X (p. 39); ss. 102.014(5)(k), 102.031, 102.101, F.S. Follow the written security procedures from the Supervisor. Basic steps: monitor entrances and exits so only authorized people are in the polling room and restricted areas; prevent unauthorized access, theft, or misuse of materials (signed forms, voted ballots, ballot stock, provisional ballots, equipment) from delivery through return; make sure equipment, cables, and modems can't be tampered with; check (audit, reconcile, inventory) periodically during the day; follow procedures for securing, counting, and transporting ballots; document procedures, incidents, and troubleshooting; keep electronic transmissions secure (be careful moving equipment near a window or door in public view for a better signal); review chain of custody; know the contingency plan for threats (bomb, outage, fire, weapons, flood, or other disaster), including evacuation.
Emergency: call 911, then call the Supervisor of Elections. Power outage: see the Voting Systems Operations Manual for handling ballots cast during an outage.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a.m. arrival and 7 a.m.-7 p.m. hours: Manual Ch. II-A and IX-A; s. 100.011. 150 feet: Ch. II-E; s. 102.031. Up to 3 ballots per voter: Ch. V-C; s. 101.5608. Two poll workers help a voter in the booth: Ch. VI-B. No more than 3 people near reconciliation: Ch. III-E and IX-D; s. 104.29. Provisional evidence deadline, 5 p.m. on the 2nd day after the election: Ch. V-B. Voter Fraud Hotline 1-877-868-3737: Ch. II-D and V-G.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web addresses:
Manual: https://dos.fl.gov/media/708161/final-ds-de-11-manual.pdf
Where the state posts the manual: https://dos.fl.gov/elections/forms-publications/forms/forms-incorporated-in-rule/
Rule 1S-2.034: https://www.flrules.org/gateway/ruleNo.asp?id=1S-2.034 (history shows the latest amendment effective 7-31-24)
Ch. 2026-26, Laws of Fla.: https://laws.flrules.org/2026/26 (section 13 changes the ID list; section 34 sets the effective date, January 1, 2027)
s. 100.011, F.S.: http://www.leg.state.fl.us/statutes/index.cfm?App_mode=Display_Statute&amp;URL=0100-0199/0100/Sections/0100.011.html
s. 101.043, F.S.: http://www.leg.state.fl.us/statutes/index.cfm?App_mode=Display_Statute&amp;URL=0100-0199/0101/Sections/0101.043.html
s. 101.048, F.S.: http://www.leg.state.fl.us/statutes/index.cfm?App_mode=Display_Statute&amp;URL=0100-0199/0101/Sections/0101.048.html
s. 101.051, F.S.: http://www.leg.state.fl.us/statutes/index.cfm?App_mode=Display_Statute&amp;URL=0100-0199/0101/Sections/0101.051.html
s. 101.131, F.S.: http://www.leg.state.fl.us/statutes/index.cfm?App_mode=Display_Statute&amp;URL=0100-0199/0101/Sections/0101.131.html
s. 101.69, F.S.: http://www.leg.state.fl.us/statutes/index.cfm?App_mode=Display_Statute&amp;URL=0100-0199/0101/Sections/0101.69.html
s. 102.012, F.S.: http://www.leg.state.fl.us/statutes/index.cfm?App_mode=Display_Statute&amp;URL=0100-0199/0102/Sections/0102.012.html
s. 102.014, F.S.: http://www.leg.state.fl.us/statutes/index.cfm?App_mode=Display_Statute&amp;URL=0100-0199/0102/Sections/0102.014.html
s. 102.031, F.S.: http://www.leg.state.fl.us/statutes/index.cfm?App_mode=Display_Statute&amp;URL=0100-0199/0102/Sections/0102.031.html
Note: the Online Sunshine page for s. 101.043 already shows the ID list that takes effect January 1, 2027.
Elections fraud complaint: https://dos.fl.gov/elections/contacts/elections-fraud-complaint/
Sample County: https://samplecounty.example/pollworkers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3F7F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rtlCol="0"/>
          <a:lstStyle>
            <a:lvl1pPr algn="l" indent="0" marL="0">
              <a:buNone/>
              <a:defRPr lang="en-US" sz="3200" b="1" dirty="0">
                <a:solidFill>
                  <a:srgbClr val="1D5C4D"/>
                </a:solidFill>
                <a:latin typeface="Segoe UI" pitchFamily="34" charset="0"/>
                <a:ea typeface="Segoe UI" pitchFamily="34" charset="-122"/>
                <a:cs typeface="Segoe UI" pitchFamily="34" charset="-120"/>
              </a:defRPr>
            </a:lvl1pPr>
          </a:lstStyle>
          <a:p>
            <a:pPr algn="l" indent="0" marL="0">
              <a:buNone/>
            </a:pPr>
            <a:endParaRPr lang="en-US" sz="3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D5C4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017520"/>
            <a:ext cx="7589520" cy="1645920"/>
          </a:xfrm>
          <a:prstGeom prst="rect">
            <a:avLst/>
          </a:prstGeom>
          <a:noFill/>
          <a:ln/>
        </p:spPr>
        <p:txBody>
          <a:bodyPr wrap="square" rtlCol="0"/>
          <a:lstStyle>
            <a:lvl1pPr algn="l" indent="0" marL="0">
              <a:buNone/>
              <a:defRPr lang="en-US" sz="4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D5C4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22960"/>
            <a:ext cx="11094415" cy="868680"/>
          </a:xfrm>
          <a:prstGeom prst="rect">
            <a:avLst/>
          </a:prstGeom>
          <a:noFill/>
          <a:ln/>
        </p:spPr>
        <p:txBody>
          <a:bodyPr wrap="square" rtlCol="0"/>
          <a:lstStyle>
            <a:lvl1pPr algn="l" indent="0" marL="0">
              <a:buNone/>
              <a:defRPr lang="en-US" sz="40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2.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2.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2.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2.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2.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2.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2.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2.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slideLayout" Target="../slideLayouts/slideLayout2.xml"/><Relationship Id="rId7"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2.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2.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slideLayout" Target="../slideLayouts/slideLayout2.xml"/><Relationship Id="rId7"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image" Target="../media/image-30-5.png"/><Relationship Id="rId6" Type="http://schemas.openxmlformats.org/officeDocument/2006/relationships/slideLayout" Target="../slideLayouts/slideLayout2.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slideLayout" Target="../slideLayouts/slideLayout2.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2.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2.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image" Target="../media/image-36-5.png"/><Relationship Id="rId6" Type="http://schemas.openxmlformats.org/officeDocument/2006/relationships/slideLayout" Target="../slideLayouts/slideLayout2.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hyperlink" Target="https://dos.fl.gov/media/708161/final-ds-de-11-manual.pdf" TargetMode="External"/><Relationship Id="rId3" Type="http://schemas.openxmlformats.org/officeDocument/2006/relationships/hyperlink" Target="https://dos.fl.gov/elections/forms-publications/forms/forms-incorporated-in-rule/" TargetMode="External"/><Relationship Id="rId4" Type="http://schemas.openxmlformats.org/officeDocument/2006/relationships/hyperlink" Target="https://www.flrules.org/gateway/ruleNo.asp?id=1S-2.034" TargetMode="External"/><Relationship Id="rId5" Type="http://schemas.openxmlformats.org/officeDocument/2006/relationships/hyperlink" Target="https://laws.flrules.org/2026/26" TargetMode="External"/><Relationship Id="rId6" Type="http://schemas.openxmlformats.org/officeDocument/2006/relationships/hyperlink" Target="http://www.leg.state.fl.us/statutes/index.cfm?App_mode=Display_Statute&amp;URL=0100-0199/0100/Sections/0100.011.html" TargetMode="External"/><Relationship Id="rId7" Type="http://schemas.openxmlformats.org/officeDocument/2006/relationships/hyperlink" Target="http://www.leg.state.fl.us/statutes/index.cfm?App_mode=Display_Statute&amp;URL=0100-0199/0101/Sections/0101.043.html" TargetMode="External"/><Relationship Id="rId8" Type="http://schemas.openxmlformats.org/officeDocument/2006/relationships/hyperlink" Target="http://www.leg.state.fl.us/statutes/index.cfm?App_mode=Display_Statute&amp;URL=0100-0199/0101/Sections/0101.048.html" TargetMode="External"/><Relationship Id="rId9" Type="http://schemas.openxmlformats.org/officeDocument/2006/relationships/hyperlink" Target="http://www.leg.state.fl.us/statutes/index.cfm?App_mode=Display_Statute&amp;URL=0100-0199/0101/Sections/0101.051.html" TargetMode="External"/><Relationship Id="rId10" Type="http://schemas.openxmlformats.org/officeDocument/2006/relationships/hyperlink" Target="http://www.leg.state.fl.us/statutes/index.cfm?App_mode=Display_Statute&amp;URL=0100-0199/0101/Sections/0101.131.html" TargetMode="External"/><Relationship Id="rId11" Type="http://schemas.openxmlformats.org/officeDocument/2006/relationships/hyperlink" Target="http://www.leg.state.fl.us/statutes/index.cfm?App_mode=Display_Statute&amp;URL=0100-0199/0101/Sections/0101.69.html" TargetMode="External"/><Relationship Id="rId12" Type="http://schemas.openxmlformats.org/officeDocument/2006/relationships/hyperlink" Target="http://www.leg.state.fl.us/statutes/index.cfm?App_mode=Display_Statute&amp;URL=0100-0199/0102/Sections/0102.012.html" TargetMode="External"/><Relationship Id="rId13" Type="http://schemas.openxmlformats.org/officeDocument/2006/relationships/hyperlink" Target="http://www.leg.state.fl.us/statutes/index.cfm?App_mode=Display_Statute&amp;URL=0100-0199/0102/Sections/0102.014.html" TargetMode="External"/><Relationship Id="rId14" Type="http://schemas.openxmlformats.org/officeDocument/2006/relationships/hyperlink" Target="http://www.leg.state.fl.us/statutes/index.cfm?App_mode=Display_Statute&amp;URL=0100-0199/0102/Sections/0102.031.html" TargetMode="External"/><Relationship Id="rId15" Type="http://schemas.openxmlformats.org/officeDocument/2006/relationships/hyperlink" Target="https://dos.fl.gov/elections/contacts/elections-fraud-complaint/" TargetMode="External"/><Relationship Id="rId16" Type="http://schemas.openxmlformats.org/officeDocument/2006/relationships/hyperlink" Target="https://samplecounty.example/pollworkers" TargetMode="External"/><Relationship Id="rId17" Type="http://schemas.openxmlformats.org/officeDocument/2006/relationships/slideLayout" Target="../slideLayouts/slideLayout2.xml"/><Relationship Id="rId18"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3017520"/>
            <a:ext cx="7589520" cy="1645920"/>
          </a:xfrm>
          <a:prstGeom prst="rect">
            <a:avLst/>
          </a:prstGeom>
          <a:noFill/>
          <a:ln/>
        </p:spPr>
        <p:txBody>
          <a:bodyPr wrap="square" lIns="0" tIns="0" rIns="0" bIns="0" rtlCol="0" anchor="t"/>
          <a:lstStyle/>
          <a:p>
            <a:pPr algn="l" indent="0" marL="0">
              <a:buNone/>
            </a:pPr>
            <a:r>
              <a:rPr lang="en-US" sz="4400" b="1" dirty="0">
                <a:solidFill>
                  <a:srgbClr val="FFFFFF"/>
                </a:solidFill>
                <a:latin typeface="Segoe UI" pitchFamily="34" charset="0"/>
                <a:ea typeface="Segoe UI" pitchFamily="34" charset="-122"/>
                <a:cs typeface="Segoe UI" pitchFamily="34" charset="-120"/>
              </a:rPr>
              <a:t>Your First Election:</a:t>
            </a:r>
            <a:endParaRPr lang="en-US" sz="4400" dirty="0"/>
          </a:p>
          <a:p>
            <a:pPr algn="l" indent="0" marL="0">
              <a:buNone/>
            </a:pPr>
            <a:r>
              <a:rPr lang="en-US" sz="4400" b="1" dirty="0">
                <a:solidFill>
                  <a:srgbClr val="FFFFFF"/>
                </a:solidFill>
                <a:latin typeface="Segoe UI" pitchFamily="34" charset="0"/>
                <a:ea typeface="Segoe UI" pitchFamily="34" charset="-122"/>
                <a:cs typeface="Segoe UI" pitchFamily="34" charset="-120"/>
              </a:rPr>
              <a:t>What to Expect</a:t>
            </a:r>
            <a:endParaRPr lang="en-US" sz="4400" dirty="0"/>
          </a:p>
        </p:txBody>
      </p:sp>
      <p:sp>
        <p:nvSpPr>
          <p:cNvPr id="3" name="Shape 1">
            <a:extLst>
              <a:ext uri="{C183D7F6-B498-43B3-948B-1728B52AA6E4}">
                <adec:decorative xmlns:adec="http://schemas.microsoft.com/office/drawing/2017/decorative" val="1"/>
              </a:ext>
            </a:extLst>
          </p:cNvPr>
          <p:cNvSpPr/>
          <p:nvPr/>
        </p:nvSpPr>
        <p:spPr>
          <a:xfrm>
            <a:off x="548640" y="502920"/>
            <a:ext cx="4480560" cy="1572768"/>
          </a:xfrm>
          <a:prstGeom prst="roundRect">
            <a:avLst>
              <a:gd name="adj" fmla="val 8140"/>
            </a:avLst>
          </a:prstGeom>
          <a:solidFill>
            <a:srgbClr val="FFFFFF"/>
          </a:solidFill>
          <a:ln/>
        </p:spPr>
      </p:sp>
      <p:pic>
        <p:nvPicPr>
          <p:cNvPr id="4" name="Image 0" descr="Sample County Supervisor of Elections logo">    </p:cNvPr>
          <p:cNvPicPr>
            <a:picLocks noChangeAspect="1"/>
          </p:cNvPicPr>
          <p:nvPr/>
        </p:nvPicPr>
        <p:blipFill>
          <a:blip r:embed="rId1"/>
          <a:stretch>
            <a:fillRect/>
          </a:stretch>
        </p:blipFill>
        <p:spPr>
          <a:xfrm>
            <a:off x="777240" y="658368"/>
            <a:ext cx="4023360" cy="1257300"/>
          </a:xfrm>
          <a:prstGeom prst="rect">
            <a:avLst/>
          </a:prstGeom>
        </p:spPr>
      </p:pic>
      <p:sp>
        <p:nvSpPr>
          <p:cNvPr id="5" name="Shape 2">
            <a:extLst>
              <a:ext uri="{C183D7F6-B498-43B3-948B-1728B52AA6E4}">
                <adec:decorative xmlns:adec="http://schemas.microsoft.com/office/drawing/2017/decorative" val="1"/>
              </a:ext>
            </a:extLst>
          </p:cNvPr>
          <p:cNvSpPr/>
          <p:nvPr/>
        </p:nvSpPr>
        <p:spPr>
          <a:xfrm>
            <a:off x="8046720" y="4206240"/>
            <a:ext cx="3200400" cy="3200400"/>
          </a:xfrm>
          <a:prstGeom prst="pie">
            <a:avLst>
              <a:gd name="adj1" fmla="val 10800000"/>
              <a:gd name="adj2" fmla="val 21600000"/>
            </a:avLst>
          </a:prstGeom>
          <a:solidFill>
            <a:srgbClr val="E07A2F"/>
          </a:solidFill>
          <a:ln/>
        </p:spPr>
      </p:sp>
      <p:sp>
        <p:nvSpPr>
          <p:cNvPr id="6" name="Shape 3">
            <a:extLst>
              <a:ext uri="{C183D7F6-B498-43B3-948B-1728B52AA6E4}">
                <adec:decorative xmlns:adec="http://schemas.microsoft.com/office/drawing/2017/decorative" val="1"/>
              </a:ext>
            </a:extLst>
          </p:cNvPr>
          <p:cNvSpPr/>
          <p:nvPr/>
        </p:nvSpPr>
        <p:spPr>
          <a:xfrm>
            <a:off x="7854696" y="5806440"/>
            <a:ext cx="3584448" cy="112014"/>
          </a:xfrm>
          <a:prstGeom prst="rect">
            <a:avLst/>
          </a:prstGeom>
          <a:solidFill>
            <a:srgbClr val="FFFFFF"/>
          </a:solidFill>
          <a:ln/>
        </p:spPr>
      </p:sp>
      <p:sp>
        <p:nvSpPr>
          <p:cNvPr id="7" name="Text 4"/>
          <p:cNvSpPr txBox="1"/>
          <p:nvPr/>
        </p:nvSpPr>
        <p:spPr>
          <a:xfrm>
            <a:off x="548640" y="2514600"/>
            <a:ext cx="7315200" cy="365760"/>
          </a:xfrm>
          <a:prstGeom prst="rect">
            <a:avLst/>
          </a:prstGeom>
          <a:noFill/>
          <a:ln/>
        </p:spPr>
        <p:txBody>
          <a:bodyPr wrap="square" lIns="0" tIns="0" rIns="0" bIns="0" rtlCol="0" anchor="t"/>
          <a:lstStyle/>
          <a:p>
            <a:pPr indent="0" marL="0">
              <a:buNone/>
            </a:pPr>
            <a:r>
              <a:rPr lang="en-US" sz="1800" b="1" spc="200" kern="0" dirty="0">
                <a:solidFill>
                  <a:srgbClr val="DCEBE5"/>
                </a:solidFill>
                <a:latin typeface="Segoe UI" pitchFamily="34" charset="0"/>
                <a:ea typeface="Segoe UI" pitchFamily="34" charset="-122"/>
                <a:cs typeface="Segoe UI" pitchFamily="34" charset="-120"/>
              </a:rPr>
              <a:t>NEW POLL WORKER GUIDE</a:t>
            </a:r>
            <a:endParaRPr lang="en-US" sz="1800" dirty="0"/>
          </a:p>
        </p:txBody>
      </p:sp>
      <p:sp>
        <p:nvSpPr>
          <p:cNvPr id="8" name="Text 5"/>
          <p:cNvSpPr txBox="1"/>
          <p:nvPr/>
        </p:nvSpPr>
        <p:spPr>
          <a:xfrm>
            <a:off x="548640" y="4718304"/>
            <a:ext cx="7223760" cy="1097280"/>
          </a:xfrm>
          <a:prstGeom prst="rect">
            <a:avLst/>
          </a:prstGeom>
          <a:noFill/>
          <a:ln/>
        </p:spPr>
        <p:txBody>
          <a:bodyPr wrap="square" lIns="0" tIns="0" rIns="0" bIns="0" rtlCol="0" anchor="t"/>
          <a:lstStyle/>
          <a:p>
            <a:pPr indent="0" marL="0">
              <a:buNone/>
            </a:pPr>
            <a:r>
              <a:rPr lang="en-US" sz="2200" dirty="0">
                <a:solidFill>
                  <a:srgbClr val="DCEBE5"/>
                </a:solidFill>
                <a:latin typeface="Segoe UI" pitchFamily="34" charset="0"/>
                <a:ea typeface="Segoe UI" pitchFamily="34" charset="-122"/>
                <a:cs typeface="Segoe UI" pitchFamily="34" charset="-120"/>
              </a:rPr>
              <a:t>A step-by-step look at Florida's polling place rules, from setup to closing</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Three guides you'll use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705356"/>
            <a:ext cx="603504" cy="603504"/>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7443" y="1838127"/>
            <a:ext cx="337962" cy="337962"/>
          </a:xfrm>
          <a:prstGeom prst="rect">
            <a:avLst/>
          </a:prstGeom>
        </p:spPr>
      </p:pic>
      <p:sp>
        <p:nvSpPr>
          <p:cNvPr id="9" name="Text 4"/>
          <p:cNvSpPr txBox="1"/>
          <p:nvPr/>
        </p:nvSpPr>
        <p:spPr>
          <a:xfrm>
            <a:off x="1655064" y="1517904"/>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State manual (DS-DE 11)</a:t>
            </a:r>
            <a:endParaRPr lang="en-US" sz="2000" dirty="0"/>
          </a:p>
        </p:txBody>
      </p:sp>
      <p:sp>
        <p:nvSpPr>
          <p:cNvPr id="10" name="Text 5"/>
          <p:cNvSpPr txBox="1"/>
          <p:nvPr/>
        </p:nvSpPr>
        <p:spPr>
          <a:xfrm>
            <a:off x="1655064" y="1920240"/>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Florida's Polling Place Procedures Manual. It must be at every polling place, and it wins if a county procedure conflicts with it.</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548640" y="2770632"/>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804672" y="3104388"/>
            <a:ext cx="603504" cy="603504"/>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443" y="3237159"/>
            <a:ext cx="337962" cy="337962"/>
          </a:xfrm>
          <a:prstGeom prst="rect">
            <a:avLst/>
          </a:prstGeom>
        </p:spPr>
      </p:pic>
      <p:sp>
        <p:nvSpPr>
          <p:cNvPr id="14" name="Text 8"/>
          <p:cNvSpPr txBox="1"/>
          <p:nvPr/>
        </p:nvSpPr>
        <p:spPr>
          <a:xfrm>
            <a:off x="1655064" y="2916936"/>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Sample County training</a:t>
            </a:r>
            <a:endParaRPr lang="en-US" sz="2000" dirty="0"/>
          </a:p>
        </p:txBody>
      </p:sp>
      <p:sp>
        <p:nvSpPr>
          <p:cNvPr id="15" name="Text 9"/>
          <p:cNvSpPr txBox="1"/>
          <p:nvPr/>
        </p:nvSpPr>
        <p:spPr>
          <a:xfrm>
            <a:off x="1655064" y="3319272"/>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Your county adds its own steps, like forms and ballot counts, as long as they don't conflict with the state manual.</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4169664"/>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4503420"/>
            <a:ext cx="603504" cy="603504"/>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7443" y="4636191"/>
            <a:ext cx="337962" cy="337962"/>
          </a:xfrm>
          <a:prstGeom prst="rect">
            <a:avLst/>
          </a:prstGeom>
        </p:spPr>
      </p:pic>
      <p:sp>
        <p:nvSpPr>
          <p:cNvPr id="19" name="Text 12"/>
          <p:cNvSpPr txBox="1"/>
          <p:nvPr/>
        </p:nvSpPr>
        <p:spPr>
          <a:xfrm>
            <a:off x="1655064" y="4315968"/>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Equipment manual</a:t>
            </a:r>
            <a:endParaRPr lang="en-US" sz="2000" dirty="0"/>
          </a:p>
        </p:txBody>
      </p:sp>
      <p:sp>
        <p:nvSpPr>
          <p:cNvPr id="20" name="Text 13"/>
          <p:cNvSpPr txBox="1"/>
          <p:nvPr/>
        </p:nvSpPr>
        <p:spPr>
          <a:xfrm>
            <a:off x="1655064" y="4718304"/>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Voting Systems Operations Manual covers setup, troubleshooting, and closing for your county's equipment. Every precinct has one.</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568696"/>
            <a:ext cx="11094415" cy="548640"/>
          </a:xfrm>
          <a:prstGeom prst="roundRect">
            <a:avLst>
              <a:gd name="adj" fmla="val 20000"/>
            </a:avLst>
          </a:prstGeom>
          <a:solidFill>
            <a:srgbClr val="EAF3EF"/>
          </a:solidFill>
          <a:ln/>
        </p:spPr>
      </p:sp>
      <p:pic>
        <p:nvPicPr>
          <p:cNvPr id="22"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2960" y="5637276"/>
            <a:ext cx="411480" cy="411480"/>
          </a:xfrm>
          <a:prstGeom prst="rect">
            <a:avLst/>
          </a:prstGeom>
        </p:spPr>
      </p:pic>
      <p:sp>
        <p:nvSpPr>
          <p:cNvPr id="23" name="Text 15"/>
          <p:cNvSpPr txBox="1"/>
          <p:nvPr/>
        </p:nvSpPr>
        <p:spPr>
          <a:xfrm>
            <a:off x="1417320" y="5568696"/>
            <a:ext cx="9997135" cy="54864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When in doubt, ask your clerk or call the elections office.</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Before Election Day</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989320"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7" name="Text 3"/>
          <p:cNvSpPr txBox="1"/>
          <p:nvPr/>
        </p:nvSpPr>
        <p:spPr>
          <a:xfrm>
            <a:off x="868680" y="1627632"/>
            <a:ext cx="5349240"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Your checklist</a:t>
            </a:r>
            <a:endParaRPr lang="en-US" sz="2200" dirty="0"/>
          </a:p>
        </p:txBody>
      </p:sp>
      <p:sp>
        <p:nvSpPr>
          <p:cNvPr id="8" name="Shape 4">
            <a:extLst>
              <a:ext uri="{C183D7F6-B498-43B3-948B-1728B52AA6E4}">
                <adec:decorative xmlns:adec="http://schemas.microsoft.com/office/drawing/2017/decorative" val="1"/>
              </a:ext>
            </a:extLst>
          </p:cNvPr>
          <p:cNvSpPr/>
          <p:nvPr/>
        </p:nvSpPr>
        <p:spPr>
          <a:xfrm>
            <a:off x="868680" y="2327148"/>
            <a:ext cx="384048" cy="384048"/>
          </a:xfrm>
          <a:prstGeom prst="ellipse">
            <a:avLst/>
          </a:prstGeom>
          <a:solidFill>
            <a:srgbClr val="1D5C4D"/>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3171" y="2411639"/>
            <a:ext cx="215067" cy="215067"/>
          </a:xfrm>
          <a:prstGeom prst="rect">
            <a:avLst/>
          </a:prstGeom>
        </p:spPr>
      </p:pic>
      <p:sp>
        <p:nvSpPr>
          <p:cNvPr id="10" name="Text 5"/>
          <p:cNvSpPr txBox="1"/>
          <p:nvPr/>
        </p:nvSpPr>
        <p:spPr>
          <a:xfrm>
            <a:off x="1481328" y="2221992"/>
            <a:ext cx="4828032"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Finish your training: at least 2 hours for inspectors or 3 for clerks</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868680" y="2999232"/>
            <a:ext cx="384048" cy="384048"/>
          </a:xfrm>
          <a:prstGeom prst="ellipse">
            <a:avLst/>
          </a:prstGeom>
          <a:solidFill>
            <a:srgbClr val="1D5C4D"/>
          </a:solidFill>
          <a:ln/>
        </p:spPr>
      </p:sp>
      <p:pic>
        <p:nvPicPr>
          <p:cNvPr id="12"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3171" y="3083723"/>
            <a:ext cx="215067" cy="215067"/>
          </a:xfrm>
          <a:prstGeom prst="rect">
            <a:avLst/>
          </a:prstGeom>
        </p:spPr>
      </p:pic>
      <p:sp>
        <p:nvSpPr>
          <p:cNvPr id="13" name="Text 7"/>
          <p:cNvSpPr txBox="1"/>
          <p:nvPr/>
        </p:nvSpPr>
        <p:spPr>
          <a:xfrm>
            <a:off x="1481328" y="2980944"/>
            <a:ext cx="4828032"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Take the disability sensitivity course</a:t>
            </a:r>
            <a:endParaRPr lang="en-US" sz="1800" dirty="0"/>
          </a:p>
        </p:txBody>
      </p:sp>
      <p:sp>
        <p:nvSpPr>
          <p:cNvPr id="14" name="Shape 8">
            <a:extLst>
              <a:ext uri="{C183D7F6-B498-43B3-948B-1728B52AA6E4}">
                <adec:decorative xmlns:adec="http://schemas.microsoft.com/office/drawing/2017/decorative" val="1"/>
              </a:ext>
            </a:extLst>
          </p:cNvPr>
          <p:cNvSpPr/>
          <p:nvPr/>
        </p:nvSpPr>
        <p:spPr>
          <a:xfrm>
            <a:off x="868680" y="3671316"/>
            <a:ext cx="384048" cy="384048"/>
          </a:xfrm>
          <a:prstGeom prst="ellipse">
            <a:avLst/>
          </a:prstGeom>
          <a:solidFill>
            <a:srgbClr val="1D5C4D"/>
          </a:solidFill>
          <a:ln/>
        </p:spPr>
      </p:sp>
      <p:pic>
        <p:nvPicPr>
          <p:cNvPr id="15"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3171" y="3755807"/>
            <a:ext cx="215067" cy="215067"/>
          </a:xfrm>
          <a:prstGeom prst="rect">
            <a:avLst/>
          </a:prstGeom>
        </p:spPr>
      </p:pic>
      <p:sp>
        <p:nvSpPr>
          <p:cNvPr id="16" name="Text 9"/>
          <p:cNvSpPr txBox="1"/>
          <p:nvPr/>
        </p:nvSpPr>
        <p:spPr>
          <a:xfrm>
            <a:off x="1481328" y="3566160"/>
            <a:ext cx="4828032"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Know your role and your polling place address</a:t>
            </a:r>
            <a:endParaRPr lang="en-US" sz="1800" dirty="0"/>
          </a:p>
        </p:txBody>
      </p:sp>
      <p:sp>
        <p:nvSpPr>
          <p:cNvPr id="17" name="Shape 10">
            <a:extLst>
              <a:ext uri="{C183D7F6-B498-43B3-948B-1728B52AA6E4}">
                <adec:decorative xmlns:adec="http://schemas.microsoft.com/office/drawing/2017/decorative" val="1"/>
              </a:ext>
            </a:extLst>
          </p:cNvPr>
          <p:cNvSpPr/>
          <p:nvPr/>
        </p:nvSpPr>
        <p:spPr>
          <a:xfrm>
            <a:off x="868680" y="4343400"/>
            <a:ext cx="384048" cy="384048"/>
          </a:xfrm>
          <a:prstGeom prst="ellipse">
            <a:avLst/>
          </a:prstGeom>
          <a:solidFill>
            <a:srgbClr val="1D5C4D"/>
          </a:solidFill>
          <a:ln/>
        </p:spPr>
      </p:sp>
      <p:pic>
        <p:nvPicPr>
          <p:cNvPr id="18"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53171" y="4427891"/>
            <a:ext cx="215067" cy="215067"/>
          </a:xfrm>
          <a:prstGeom prst="rect">
            <a:avLst/>
          </a:prstGeom>
        </p:spPr>
      </p:pic>
      <p:sp>
        <p:nvSpPr>
          <p:cNvPr id="19" name="Text 11"/>
          <p:cNvSpPr txBox="1"/>
          <p:nvPr/>
        </p:nvSpPr>
        <p:spPr>
          <a:xfrm>
            <a:off x="1481328" y="4325112"/>
            <a:ext cx="4828032"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Election Day: plan to arrive by 6 a.m.</a:t>
            </a:r>
            <a:endParaRPr lang="en-US" sz="1800" dirty="0"/>
          </a:p>
        </p:txBody>
      </p:sp>
      <p:sp>
        <p:nvSpPr>
          <p:cNvPr id="20" name="Shape 12">
            <a:extLst>
              <a:ext uri="{C183D7F6-B498-43B3-948B-1728B52AA6E4}">
                <adec:decorative xmlns:adec="http://schemas.microsoft.com/office/drawing/2017/decorative" val="1"/>
              </a:ext>
            </a:extLst>
          </p:cNvPr>
          <p:cNvSpPr/>
          <p:nvPr/>
        </p:nvSpPr>
        <p:spPr>
          <a:xfrm>
            <a:off x="868680" y="4928616"/>
            <a:ext cx="384048" cy="384048"/>
          </a:xfrm>
          <a:prstGeom prst="ellipse">
            <a:avLst/>
          </a:prstGeom>
          <a:solidFill>
            <a:srgbClr val="1D5C4D"/>
          </a:solidFill>
          <a:ln/>
        </p:spPr>
      </p:sp>
      <p:pic>
        <p:nvPicPr>
          <p:cNvPr id="21"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53171" y="5013107"/>
            <a:ext cx="215067" cy="215067"/>
          </a:xfrm>
          <a:prstGeom prst="rect">
            <a:avLst/>
          </a:prstGeom>
        </p:spPr>
      </p:pic>
      <p:sp>
        <p:nvSpPr>
          <p:cNvPr id="22" name="Text 13"/>
          <p:cNvSpPr txBox="1"/>
          <p:nvPr/>
        </p:nvSpPr>
        <p:spPr>
          <a:xfrm>
            <a:off x="1481328" y="4910328"/>
            <a:ext cx="4828032"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Early voting: check your site's hours</a:t>
            </a:r>
            <a:endParaRPr lang="en-US" sz="1800" dirty="0"/>
          </a:p>
        </p:txBody>
      </p:sp>
      <p:sp>
        <p:nvSpPr>
          <p:cNvPr id="23" name="Shape 14">
            <a:extLst>
              <a:ext uri="{C183D7F6-B498-43B3-948B-1728B52AA6E4}">
                <adec:decorative xmlns:adec="http://schemas.microsoft.com/office/drawing/2017/decorative" val="1"/>
              </a:ext>
            </a:extLst>
          </p:cNvPr>
          <p:cNvSpPr/>
          <p:nvPr/>
        </p:nvSpPr>
        <p:spPr>
          <a:xfrm>
            <a:off x="868680" y="5513832"/>
            <a:ext cx="384048" cy="384048"/>
          </a:xfrm>
          <a:prstGeom prst="ellipse">
            <a:avLst/>
          </a:prstGeom>
          <a:solidFill>
            <a:srgbClr val="1D5C4D"/>
          </a:solidFill>
          <a:ln/>
        </p:spPr>
      </p:sp>
      <p:pic>
        <p:nvPicPr>
          <p:cNvPr id="24" name="Imag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53171" y="5598323"/>
            <a:ext cx="215067" cy="215067"/>
          </a:xfrm>
          <a:prstGeom prst="rect">
            <a:avLst/>
          </a:prstGeom>
        </p:spPr>
      </p:pic>
      <p:sp>
        <p:nvSpPr>
          <p:cNvPr id="25" name="Text 15"/>
          <p:cNvSpPr txBox="1"/>
          <p:nvPr/>
        </p:nvSpPr>
        <p:spPr>
          <a:xfrm>
            <a:off x="1481328" y="5495544"/>
            <a:ext cx="4828032"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Plan for a long day: 13 hours or more</a:t>
            </a:r>
            <a:endParaRPr lang="en-US" sz="1800" dirty="0"/>
          </a:p>
        </p:txBody>
      </p:sp>
      <p:sp>
        <p:nvSpPr>
          <p:cNvPr id="26" name="Shape 16">
            <a:extLst>
              <a:ext uri="{C183D7F6-B498-43B3-948B-1728B52AA6E4}">
                <adec:decorative xmlns:adec="http://schemas.microsoft.com/office/drawing/2017/decorative" val="1"/>
              </a:ext>
            </a:extLst>
          </p:cNvPr>
          <p:cNvSpPr/>
          <p:nvPr/>
        </p:nvSpPr>
        <p:spPr>
          <a:xfrm>
            <a:off x="6858000" y="1371600"/>
            <a:ext cx="4785055" cy="4754880"/>
          </a:xfrm>
          <a:prstGeom prst="roundRect">
            <a:avLst>
              <a:gd name="adj" fmla="val 2308"/>
            </a:avLst>
          </a:prstGeom>
          <a:solidFill>
            <a:srgbClr val="FBE9DC"/>
          </a:solidFill>
          <a:ln/>
        </p:spPr>
      </p:sp>
      <p:pic>
        <p:nvPicPr>
          <p:cNvPr id="27" name="Image 7">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178040" y="1645920"/>
            <a:ext cx="411480" cy="411480"/>
          </a:xfrm>
          <a:prstGeom prst="rect">
            <a:avLst/>
          </a:prstGeom>
        </p:spPr>
      </p:pic>
      <p:sp>
        <p:nvSpPr>
          <p:cNvPr id="28" name="Text 17"/>
          <p:cNvSpPr txBox="1"/>
          <p:nvPr/>
        </p:nvSpPr>
        <p:spPr>
          <a:xfrm>
            <a:off x="7726680" y="1627632"/>
            <a:ext cx="3687775" cy="457200"/>
          </a:xfrm>
          <a:prstGeom prst="rect">
            <a:avLst/>
          </a:prstGeom>
          <a:noFill/>
          <a:ln/>
        </p:spPr>
        <p:txBody>
          <a:bodyPr wrap="square" lIns="0" tIns="0" rIns="0" bIns="0" rtlCol="0" anchor="ctr"/>
          <a:lstStyle/>
          <a:p>
            <a:pPr indent="0" marL="0">
              <a:buNone/>
            </a:pPr>
            <a:r>
              <a:rPr lang="en-US" sz="2200" b="1" dirty="0">
                <a:solidFill>
                  <a:srgbClr val="222222"/>
                </a:solidFill>
                <a:latin typeface="Segoe UI" pitchFamily="34" charset="0"/>
                <a:ea typeface="Segoe UI" pitchFamily="34" charset="-122"/>
                <a:cs typeface="Segoe UI" pitchFamily="34" charset="-120"/>
              </a:rPr>
              <a:t>Ask Sample County</a:t>
            </a:r>
            <a:endParaRPr lang="en-US" sz="2200" dirty="0"/>
          </a:p>
        </p:txBody>
      </p:sp>
      <p:sp>
        <p:nvSpPr>
          <p:cNvPr id="29" name="Text 18"/>
          <p:cNvSpPr txBox="1"/>
          <p:nvPr/>
        </p:nvSpPr>
        <p:spPr>
          <a:xfrm>
            <a:off x="7178040" y="2194560"/>
            <a:ext cx="4236415" cy="36576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The state manual doesn't cover these.</a:t>
            </a:r>
            <a:endParaRPr lang="en-US" sz="1800" dirty="0"/>
          </a:p>
        </p:txBody>
      </p:sp>
      <p:sp>
        <p:nvSpPr>
          <p:cNvPr id="30" name="Text 19"/>
          <p:cNvSpPr txBox="1"/>
          <p:nvPr/>
        </p:nvSpPr>
        <p:spPr>
          <a:xfrm>
            <a:off x="7178040" y="2697480"/>
            <a:ext cx="4236415" cy="2560320"/>
          </a:xfrm>
          <a:prstGeom prst="rect">
            <a:avLst/>
          </a:prstGeom>
          <a:noFill/>
          <a:ln/>
        </p:spPr>
        <p:txBody>
          <a:bodyPr wrap="square" lIns="0" tIns="0" rIns="0" bIns="0" rtlCol="0" anchor="t"/>
          <a:lstStyle/>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Your pay rate and when you'll be paid</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What to bring, and whether meals or breaks are provided</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Which voting equipment and poll book you'll use</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Who to call on Election Day</a:t>
            </a:r>
            <a:endParaRPr lang="en-US" sz="1800" dirty="0"/>
          </a:p>
        </p:txBody>
      </p:sp>
      <p:sp>
        <p:nvSpPr>
          <p:cNvPr id="31" name="Text 20"/>
          <p:cNvSpPr txBox="1"/>
          <p:nvPr/>
        </p:nvSpPr>
        <p:spPr>
          <a:xfrm>
            <a:off x="7178040" y="5440680"/>
            <a:ext cx="4327855" cy="411480"/>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Poll Worker Office: (555) 010-0100</a:t>
            </a:r>
            <a:endParaRPr lang="en-US" sz="1800" dirty="0"/>
          </a:p>
        </p:txBody>
      </p:sp>
      <p:sp>
        <p:nvSpPr>
          <p:cNvPr id="3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Your election team</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1645920"/>
          </a:xfrm>
          <a:prstGeom prst="roundRect">
            <a:avLst>
              <a:gd name="adj" fmla="val 6667"/>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Clerk</a:t>
            </a:r>
            <a:endParaRPr lang="en-US" sz="2000" dirty="0"/>
          </a:p>
        </p:txBody>
      </p:sp>
      <p:sp>
        <p:nvSpPr>
          <p:cNvPr id="10" name="Text 5"/>
          <p:cNvSpPr txBox="1"/>
          <p:nvPr/>
        </p:nvSpPr>
        <p:spPr>
          <a:xfrm>
            <a:off x="822960" y="2359152"/>
            <a:ext cx="4861408" cy="5943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In charge of the polling place. At early voting, the site manager.</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1645920"/>
          </a:xfrm>
          <a:prstGeom prst="roundRect">
            <a:avLst>
              <a:gd name="adj" fmla="val 6667"/>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34760" y="1600200"/>
            <a:ext cx="566928" cy="566928"/>
          </a:xfrm>
          <a:prstGeom prst="ellipse">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1724924"/>
            <a:ext cx="317480" cy="317480"/>
          </a:xfrm>
          <a:prstGeom prst="rect">
            <a:avLst/>
          </a:prstGeom>
        </p:spPr>
      </p:pic>
      <p:sp>
        <p:nvSpPr>
          <p:cNvPr id="14" name="Text 8"/>
          <p:cNvSpPr txBox="1"/>
          <p:nvPr/>
        </p:nvSpPr>
        <p:spPr>
          <a:xfrm>
            <a:off x="7302856"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Inspectors</a:t>
            </a:r>
            <a:endParaRPr lang="en-US" sz="2000" dirty="0"/>
          </a:p>
        </p:txBody>
      </p:sp>
      <p:sp>
        <p:nvSpPr>
          <p:cNvPr id="15" name="Text 9"/>
          <p:cNvSpPr txBox="1"/>
          <p:nvPr/>
        </p:nvSpPr>
        <p:spPr>
          <a:xfrm>
            <a:off x="6553048" y="2359152"/>
            <a:ext cx="4861408" cy="5943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in voters, handle ballots and equipment, and assist the clerk.</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3200400"/>
            <a:ext cx="5364328" cy="1645920"/>
          </a:xfrm>
          <a:prstGeom prst="roundRect">
            <a:avLst>
              <a:gd name="adj" fmla="val 6667"/>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34290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9396" y="3553724"/>
            <a:ext cx="317480" cy="317480"/>
          </a:xfrm>
          <a:prstGeom prst="rect">
            <a:avLst/>
          </a:prstGeom>
        </p:spPr>
      </p:pic>
      <p:sp>
        <p:nvSpPr>
          <p:cNvPr id="19" name="Text 12"/>
          <p:cNvSpPr txBox="1"/>
          <p:nvPr/>
        </p:nvSpPr>
        <p:spPr>
          <a:xfrm>
            <a:off x="1572768" y="33832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Other poll workers</a:t>
            </a:r>
            <a:endParaRPr lang="en-US" sz="2000" dirty="0"/>
          </a:p>
        </p:txBody>
      </p:sp>
      <p:sp>
        <p:nvSpPr>
          <p:cNvPr id="20" name="Text 13"/>
          <p:cNvSpPr txBox="1"/>
          <p:nvPr/>
        </p:nvSpPr>
        <p:spPr>
          <a:xfrm>
            <a:off x="822960" y="4187952"/>
            <a:ext cx="4861408" cy="5943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Equipment managers, ballot managers, and assistants.</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6278728" y="3200400"/>
            <a:ext cx="5364328" cy="1645920"/>
          </a:xfrm>
          <a:prstGeom prst="roundRect">
            <a:avLst>
              <a:gd name="adj" fmla="val 6667"/>
            </a:avLst>
          </a:prstGeom>
          <a:solidFill>
            <a:srgbClr val="FFFFFF"/>
          </a:solidFill>
          <a:ln/>
          <a:effectLst>
            <a:outerShdw sx="100000" sy="100000" kx="0" ky="0" algn="bl" rotWithShape="0" blurRad="76200" dist="25400" dir="5400000">
              <a:srgbClr val="000000">
                <a:alpha val="12000"/>
              </a:srgbClr>
            </a:outerShdw>
          </a:effectLst>
        </p:spPr>
      </p:sp>
      <p:sp>
        <p:nvSpPr>
          <p:cNvPr id="22" name="Shape 15">
            <a:extLst>
              <a:ext uri="{C183D7F6-B498-43B3-948B-1728B52AA6E4}">
                <adec:decorative xmlns:adec="http://schemas.microsoft.com/office/drawing/2017/decorative" val="1"/>
              </a:ext>
            </a:extLst>
          </p:cNvPr>
          <p:cNvSpPr/>
          <p:nvPr/>
        </p:nvSpPr>
        <p:spPr>
          <a:xfrm>
            <a:off x="6534760" y="3429000"/>
            <a:ext cx="566928" cy="566928"/>
          </a:xfrm>
          <a:prstGeom prst="ellipse">
            <a:avLst/>
          </a:prstGeom>
          <a:solidFill>
            <a:srgbClr val="154438"/>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59484" y="3553724"/>
            <a:ext cx="317480" cy="317480"/>
          </a:xfrm>
          <a:prstGeom prst="rect">
            <a:avLst/>
          </a:prstGeom>
        </p:spPr>
      </p:pic>
      <p:sp>
        <p:nvSpPr>
          <p:cNvPr id="24" name="Text 16"/>
          <p:cNvSpPr txBox="1"/>
          <p:nvPr/>
        </p:nvSpPr>
        <p:spPr>
          <a:xfrm>
            <a:off x="7302856" y="33832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Deputy sheriff</a:t>
            </a:r>
            <a:endParaRPr lang="en-US" sz="2000" dirty="0"/>
          </a:p>
        </p:txBody>
      </p:sp>
      <p:sp>
        <p:nvSpPr>
          <p:cNvPr id="25" name="Text 17"/>
          <p:cNvSpPr txBox="1"/>
          <p:nvPr/>
        </p:nvSpPr>
        <p:spPr>
          <a:xfrm>
            <a:off x="6553048" y="4187952"/>
            <a:ext cx="4861408" cy="5943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Keeps order, mostly outside the polling room.</a:t>
            </a:r>
            <a:endParaRPr lang="en-US" sz="1800" dirty="0"/>
          </a:p>
        </p:txBody>
      </p:sp>
      <p:sp>
        <p:nvSpPr>
          <p:cNvPr id="26" name="Shape 18">
            <a:extLst>
              <a:ext uri="{C183D7F6-B498-43B3-948B-1728B52AA6E4}">
                <adec:decorative xmlns:adec="http://schemas.microsoft.com/office/drawing/2017/decorative" val="1"/>
              </a:ext>
            </a:extLst>
          </p:cNvPr>
          <p:cNvSpPr/>
          <p:nvPr/>
        </p:nvSpPr>
        <p:spPr>
          <a:xfrm>
            <a:off x="548640" y="5074920"/>
            <a:ext cx="5364328" cy="1069848"/>
          </a:xfrm>
          <a:prstGeom prst="roundRect">
            <a:avLst>
              <a:gd name="adj" fmla="val 10256"/>
            </a:avLst>
          </a:prstGeom>
          <a:solidFill>
            <a:srgbClr val="EAF3EF"/>
          </a:solidFill>
          <a:ln/>
        </p:spPr>
      </p:sp>
      <p:sp>
        <p:nvSpPr>
          <p:cNvPr id="27" name="Text 19"/>
          <p:cNvSpPr txBox="1"/>
          <p:nvPr/>
        </p:nvSpPr>
        <p:spPr>
          <a:xfrm>
            <a:off x="822960" y="5074920"/>
            <a:ext cx="4861408" cy="1069848"/>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The election board: </a:t>
            </a:r>
            <a:pPr indent="0" marL="0">
              <a:buNone/>
            </a:pPr>
            <a:r>
              <a:rPr lang="en-US" sz="1800" dirty="0">
                <a:solidFill>
                  <a:srgbClr val="222222"/>
                </a:solidFill>
                <a:latin typeface="Segoe UI" pitchFamily="34" charset="0"/>
                <a:ea typeface="Segoe UI" pitchFamily="34" charset="-122"/>
                <a:cs typeface="Segoe UI" pitchFamily="34" charset="-120"/>
              </a:rPr>
              <a:t>the clerk and inspectors. They decide questions by majority vote, and can't all be from one party.</a:t>
            </a:r>
            <a:endParaRPr lang="en-US" sz="1800" dirty="0"/>
          </a:p>
        </p:txBody>
      </p:sp>
      <p:sp>
        <p:nvSpPr>
          <p:cNvPr id="28" name="Shape 20">
            <a:extLst>
              <a:ext uri="{C183D7F6-B498-43B3-948B-1728B52AA6E4}">
                <adec:decorative xmlns:adec="http://schemas.microsoft.com/office/drawing/2017/decorative" val="1"/>
              </a:ext>
            </a:extLst>
          </p:cNvPr>
          <p:cNvSpPr/>
          <p:nvPr/>
        </p:nvSpPr>
        <p:spPr>
          <a:xfrm>
            <a:off x="6278728" y="5074920"/>
            <a:ext cx="5364328" cy="1069848"/>
          </a:xfrm>
          <a:prstGeom prst="roundRect">
            <a:avLst>
              <a:gd name="adj" fmla="val 10256"/>
            </a:avLst>
          </a:prstGeom>
          <a:solidFill>
            <a:srgbClr val="FFFFFF"/>
          </a:solidFill>
          <a:ln w="12700">
            <a:solidFill>
              <a:srgbClr val="5B6B66"/>
            </a:solidFill>
            <a:prstDash val="dash"/>
          </a:ln>
        </p:spPr>
      </p:sp>
      <p:sp>
        <p:nvSpPr>
          <p:cNvPr id="29" name="Text 21"/>
          <p:cNvSpPr txBox="1"/>
          <p:nvPr/>
        </p:nvSpPr>
        <p:spPr>
          <a:xfrm>
            <a:off x="6553048" y="5074920"/>
            <a:ext cx="4861408" cy="1069848"/>
          </a:xfrm>
          <a:prstGeom prst="rect">
            <a:avLst/>
          </a:prstGeom>
          <a:noFill/>
          <a:ln/>
        </p:spPr>
        <p:txBody>
          <a:bodyPr wrap="square" lIns="0" tIns="0" rIns="0" bIns="0" rtlCol="0" anchor="ctr"/>
          <a:lstStyle/>
          <a:p>
            <a:pPr indent="0" marL="0">
              <a:buNone/>
            </a:pPr>
            <a:r>
              <a:rPr lang="en-US" sz="1800" b="1" dirty="0">
                <a:solidFill>
                  <a:srgbClr val="5B6B66"/>
                </a:solidFill>
                <a:latin typeface="Segoe UI" pitchFamily="34" charset="0"/>
                <a:ea typeface="Segoe UI" pitchFamily="34" charset="-122"/>
                <a:cs typeface="Segoe UI" pitchFamily="34" charset="-120"/>
              </a:rPr>
              <a:t>Not on your team: poll watchers. </a:t>
            </a:r>
            <a:pPr indent="0" marL="0">
              <a:buNone/>
            </a:pPr>
            <a:r>
              <a:rPr lang="en-US" sz="1800" dirty="0">
                <a:solidFill>
                  <a:srgbClr val="222222"/>
                </a:solidFill>
                <a:latin typeface="Segoe UI" pitchFamily="34" charset="0"/>
                <a:ea typeface="Segoe UI" pitchFamily="34" charset="-122"/>
                <a:cs typeface="Segoe UI" pitchFamily="34" charset="-120"/>
              </a:rPr>
              <a:t>They observe for a party, candidate, or issue committee.</a:t>
            </a:r>
            <a:endParaRPr lang="en-US" sz="1800" dirty="0"/>
          </a:p>
        </p:txBody>
      </p:sp>
      <p:sp>
        <p:nvSpPr>
          <p:cNvPr id="30"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Before 7 a.m.: people and paperwork</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246120" cy="4754880"/>
          </a:xfrm>
          <a:prstGeom prst="roundRect">
            <a:avLst>
              <a:gd name="adj" fmla="val 3380"/>
            </a:avLst>
          </a:prstGeom>
          <a:solidFill>
            <a:srgbClr val="1D5C4D"/>
          </a:solidFill>
          <a:ln/>
          <a:effectLst>
            <a:outerShdw sx="100000" sy="100000" kx="0" ky="0" algn="bl" rotWithShape="0" blurRad="76200" dist="25400" dir="5400000">
              <a:srgbClr val="000000">
                <a:alpha val="12000"/>
              </a:srgbClr>
            </a:outerShdw>
          </a:effectLst>
        </p:spPr>
      </p:sp>
      <p:sp>
        <p:nvSpPr>
          <p:cNvPr id="7" name="Text 3"/>
          <p:cNvSpPr txBox="1"/>
          <p:nvPr/>
        </p:nvSpPr>
        <p:spPr>
          <a:xfrm>
            <a:off x="868680" y="1645920"/>
            <a:ext cx="2697480" cy="685800"/>
          </a:xfrm>
          <a:prstGeom prst="rect">
            <a:avLst/>
          </a:prstGeom>
          <a:noFill/>
          <a:ln/>
        </p:spPr>
        <p:txBody>
          <a:bodyPr wrap="square" lIns="0" tIns="0" rIns="0" bIns="0" rtlCol="0" anchor="t"/>
          <a:lstStyle/>
          <a:p>
            <a:pPr indent="0" marL="0">
              <a:buNone/>
            </a:pPr>
            <a:r>
              <a:rPr lang="en-US" sz="3600" b="1" dirty="0">
                <a:solidFill>
                  <a:srgbClr val="FFFFFF"/>
                </a:solidFill>
                <a:latin typeface="Segoe UI" pitchFamily="34" charset="0"/>
                <a:ea typeface="Segoe UI" pitchFamily="34" charset="-122"/>
                <a:cs typeface="Segoe UI" pitchFamily="34" charset="-120"/>
              </a:rPr>
              <a:t>6 a.m.</a:t>
            </a:r>
            <a:endParaRPr lang="en-US" sz="3600" dirty="0"/>
          </a:p>
        </p:txBody>
      </p:sp>
      <p:sp>
        <p:nvSpPr>
          <p:cNvPr id="8" name="Text 4"/>
          <p:cNvSpPr txBox="1"/>
          <p:nvPr/>
        </p:nvSpPr>
        <p:spPr>
          <a:xfrm>
            <a:off x="868680" y="2331720"/>
            <a:ext cx="2697480" cy="36576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Team arrives</a:t>
            </a:r>
            <a:endParaRPr lang="en-US" sz="1800" dirty="0"/>
          </a:p>
        </p:txBody>
      </p:sp>
      <p:sp>
        <p:nvSpPr>
          <p:cNvPr id="9" name="Text 5"/>
          <p:cNvSpPr txBox="1"/>
          <p:nvPr/>
        </p:nvSpPr>
        <p:spPr>
          <a:xfrm>
            <a:off x="868680" y="2926080"/>
            <a:ext cx="2697480" cy="685800"/>
          </a:xfrm>
          <a:prstGeom prst="rect">
            <a:avLst/>
          </a:prstGeom>
          <a:noFill/>
          <a:ln/>
        </p:spPr>
        <p:txBody>
          <a:bodyPr wrap="square" lIns="0" tIns="0" rIns="0" bIns="0" rtlCol="0" anchor="t"/>
          <a:lstStyle/>
          <a:p>
            <a:pPr indent="0" marL="0">
              <a:buNone/>
            </a:pPr>
            <a:r>
              <a:rPr lang="en-US" sz="3600" b="1" dirty="0">
                <a:solidFill>
                  <a:srgbClr val="FFFFFF"/>
                </a:solidFill>
                <a:latin typeface="Segoe UI" pitchFamily="34" charset="0"/>
                <a:ea typeface="Segoe UI" pitchFamily="34" charset="-122"/>
                <a:cs typeface="Segoe UI" pitchFamily="34" charset="-120"/>
              </a:rPr>
              <a:t>7 a.m.</a:t>
            </a:r>
            <a:endParaRPr lang="en-US" sz="3600" dirty="0"/>
          </a:p>
        </p:txBody>
      </p:sp>
      <p:sp>
        <p:nvSpPr>
          <p:cNvPr id="10" name="Text 6"/>
          <p:cNvSpPr txBox="1"/>
          <p:nvPr/>
        </p:nvSpPr>
        <p:spPr>
          <a:xfrm>
            <a:off x="868680" y="3611880"/>
            <a:ext cx="2697480" cy="36576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Polls open</a:t>
            </a:r>
            <a:endParaRPr lang="en-US" sz="1800" dirty="0"/>
          </a:p>
        </p:txBody>
      </p:sp>
      <p:sp>
        <p:nvSpPr>
          <p:cNvPr id="11" name="Text 7"/>
          <p:cNvSpPr txBox="1"/>
          <p:nvPr/>
        </p:nvSpPr>
        <p:spPr>
          <a:xfrm>
            <a:off x="868680" y="4297680"/>
            <a:ext cx="2697480" cy="1645920"/>
          </a:xfrm>
          <a:prstGeom prst="rect">
            <a:avLst/>
          </a:prstGeom>
          <a:noFill/>
          <a:ln/>
        </p:spPr>
        <p:txBody>
          <a:bodyPr wrap="square" lIns="0" tIns="0" rIns="0" bIns="0" rtlCol="0" anchor="t"/>
          <a:lstStyle/>
          <a:p>
            <a:pPr indent="0" marL="0">
              <a:buNone/>
            </a:pPr>
            <a:r>
              <a:rPr lang="en-US" sz="1800" dirty="0">
                <a:solidFill>
                  <a:srgbClr val="FFFFFF"/>
                </a:solidFill>
                <a:latin typeface="Segoe UI" pitchFamily="34" charset="0"/>
                <a:ea typeface="Segoe UI" pitchFamily="34" charset="-122"/>
                <a:cs typeface="Segoe UI" pitchFamily="34" charset="-120"/>
              </a:rPr>
              <a:t>The public may watch setup from a set area, but must leave when the polls open.</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4114800" y="1371600"/>
            <a:ext cx="7528255"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13" name="Text 9"/>
          <p:cNvSpPr txBox="1"/>
          <p:nvPr/>
        </p:nvSpPr>
        <p:spPr>
          <a:xfrm>
            <a:off x="4434840" y="1627632"/>
            <a:ext cx="6888175"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People and paperwork</a:t>
            </a:r>
            <a:endParaRPr lang="en-US" sz="2200" dirty="0"/>
          </a:p>
        </p:txBody>
      </p:sp>
      <p:sp>
        <p:nvSpPr>
          <p:cNvPr id="14" name="Shape 10">
            <a:extLst>
              <a:ext uri="{C183D7F6-B498-43B3-948B-1728B52AA6E4}">
                <adec:decorative xmlns:adec="http://schemas.microsoft.com/office/drawing/2017/decorative" val="1"/>
              </a:ext>
            </a:extLst>
          </p:cNvPr>
          <p:cNvSpPr/>
          <p:nvPr/>
        </p:nvSpPr>
        <p:spPr>
          <a:xfrm>
            <a:off x="4434840" y="2240280"/>
            <a:ext cx="384048" cy="384048"/>
          </a:xfrm>
          <a:prstGeom prst="ellipse">
            <a:avLst/>
          </a:prstGeom>
          <a:solidFill>
            <a:srgbClr val="1D5C4D"/>
          </a:solidFill>
          <a:ln/>
        </p:spPr>
      </p:sp>
      <p:pic>
        <p:nvPicPr>
          <p:cNvPr id="15"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19331" y="2324771"/>
            <a:ext cx="215067" cy="215067"/>
          </a:xfrm>
          <a:prstGeom prst="rect">
            <a:avLst/>
          </a:prstGeom>
        </p:spPr>
      </p:pic>
      <p:sp>
        <p:nvSpPr>
          <p:cNvPr id="16" name="Text 11"/>
          <p:cNvSpPr txBox="1"/>
          <p:nvPr/>
        </p:nvSpPr>
        <p:spPr>
          <a:xfrm>
            <a:off x="5047488" y="2221992"/>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Every poll worker signs the poll worker oath</a:t>
            </a:r>
            <a:endParaRPr lang="en-US" sz="1800" dirty="0"/>
          </a:p>
        </p:txBody>
      </p:sp>
      <p:sp>
        <p:nvSpPr>
          <p:cNvPr id="17" name="Shape 12">
            <a:extLst>
              <a:ext uri="{C183D7F6-B498-43B3-948B-1728B52AA6E4}">
                <adec:decorative xmlns:adec="http://schemas.microsoft.com/office/drawing/2017/decorative" val="1"/>
              </a:ext>
            </a:extLst>
          </p:cNvPr>
          <p:cNvSpPr/>
          <p:nvPr/>
        </p:nvSpPr>
        <p:spPr>
          <a:xfrm>
            <a:off x="4434840" y="2939796"/>
            <a:ext cx="384048" cy="384048"/>
          </a:xfrm>
          <a:prstGeom prst="ellipse">
            <a:avLst/>
          </a:prstGeom>
          <a:solidFill>
            <a:srgbClr val="1D5C4D"/>
          </a:solidFill>
          <a:ln/>
        </p:spPr>
      </p:sp>
      <p:pic>
        <p:nvPicPr>
          <p:cNvPr id="18"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19331" y="3024287"/>
            <a:ext cx="215067" cy="215067"/>
          </a:xfrm>
          <a:prstGeom prst="rect">
            <a:avLst/>
          </a:prstGeom>
        </p:spPr>
      </p:pic>
      <p:sp>
        <p:nvSpPr>
          <p:cNvPr id="19" name="Text 13"/>
          <p:cNvSpPr txBox="1"/>
          <p:nvPr/>
        </p:nvSpPr>
        <p:spPr>
          <a:xfrm>
            <a:off x="5047488" y="2834640"/>
            <a:ext cx="6366967"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Compare the ballots to the sample ballot, and certify in writing that they match</a:t>
            </a:r>
            <a:endParaRPr lang="en-US" sz="1800" dirty="0"/>
          </a:p>
        </p:txBody>
      </p:sp>
      <p:sp>
        <p:nvSpPr>
          <p:cNvPr id="20" name="Shape 14">
            <a:extLst>
              <a:ext uri="{C183D7F6-B498-43B3-948B-1728B52AA6E4}">
                <adec:decorative xmlns:adec="http://schemas.microsoft.com/office/drawing/2017/decorative" val="1"/>
              </a:ext>
            </a:extLst>
          </p:cNvPr>
          <p:cNvSpPr/>
          <p:nvPr/>
        </p:nvSpPr>
        <p:spPr>
          <a:xfrm>
            <a:off x="4434840" y="3726180"/>
            <a:ext cx="384048" cy="384048"/>
          </a:xfrm>
          <a:prstGeom prst="ellipse">
            <a:avLst/>
          </a:prstGeom>
          <a:solidFill>
            <a:srgbClr val="1D5C4D"/>
          </a:solidFill>
          <a:ln/>
        </p:spPr>
      </p:sp>
      <p:pic>
        <p:nvPicPr>
          <p:cNvPr id="21"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19331" y="3810671"/>
            <a:ext cx="215067" cy="215067"/>
          </a:xfrm>
          <a:prstGeom prst="rect">
            <a:avLst/>
          </a:prstGeom>
        </p:spPr>
      </p:pic>
      <p:sp>
        <p:nvSpPr>
          <p:cNvPr id="22" name="Text 15"/>
          <p:cNvSpPr txBox="1"/>
          <p:nvPr/>
        </p:nvSpPr>
        <p:spPr>
          <a:xfrm>
            <a:off x="5047488" y="3621024"/>
            <a:ext cx="6366967"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Everyone wears a badge showing their role (and language, if they help in one)</a:t>
            </a:r>
            <a:endParaRPr lang="en-US" sz="1800" dirty="0"/>
          </a:p>
        </p:txBody>
      </p:sp>
      <p:sp>
        <p:nvSpPr>
          <p:cNvPr id="23" name="Shape 16">
            <a:extLst>
              <a:ext uri="{C183D7F6-B498-43B3-948B-1728B52AA6E4}">
                <adec:decorative xmlns:adec="http://schemas.microsoft.com/office/drawing/2017/decorative" val="1"/>
              </a:ext>
            </a:extLst>
          </p:cNvPr>
          <p:cNvSpPr/>
          <p:nvPr/>
        </p:nvSpPr>
        <p:spPr>
          <a:xfrm>
            <a:off x="4434840" y="4425696"/>
            <a:ext cx="384048" cy="384048"/>
          </a:xfrm>
          <a:prstGeom prst="ellipse">
            <a:avLst/>
          </a:prstGeom>
          <a:solidFill>
            <a:srgbClr val="1D5C4D"/>
          </a:solidFill>
          <a:ln/>
        </p:spPr>
      </p:sp>
      <p:pic>
        <p:nvPicPr>
          <p:cNvPr id="24"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19331" y="4510187"/>
            <a:ext cx="215067" cy="215067"/>
          </a:xfrm>
          <a:prstGeom prst="rect">
            <a:avLst/>
          </a:prstGeom>
        </p:spPr>
      </p:pic>
      <p:sp>
        <p:nvSpPr>
          <p:cNvPr id="25" name="Text 17"/>
          <p:cNvSpPr txBox="1"/>
          <p:nvPr/>
        </p:nvSpPr>
        <p:spPr>
          <a:xfrm>
            <a:off x="5047488" y="4407408"/>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Post required signs and notices in English and Spanish</a:t>
            </a:r>
            <a:endParaRPr lang="en-US" sz="1800" dirty="0"/>
          </a:p>
        </p:txBody>
      </p:sp>
      <p:sp>
        <p:nvSpPr>
          <p:cNvPr id="26" name="Shape 18">
            <a:extLst>
              <a:ext uri="{C183D7F6-B498-43B3-948B-1728B52AA6E4}">
                <adec:decorative xmlns:adec="http://schemas.microsoft.com/office/drawing/2017/decorative" val="1"/>
              </a:ext>
            </a:extLst>
          </p:cNvPr>
          <p:cNvSpPr/>
          <p:nvPr/>
        </p:nvSpPr>
        <p:spPr>
          <a:xfrm>
            <a:off x="4434840" y="5125212"/>
            <a:ext cx="384048" cy="384048"/>
          </a:xfrm>
          <a:prstGeom prst="ellipse">
            <a:avLst/>
          </a:prstGeom>
          <a:solidFill>
            <a:srgbClr val="1D5C4D"/>
          </a:solidFill>
          <a:ln/>
        </p:spPr>
      </p:sp>
      <p:pic>
        <p:nvPicPr>
          <p:cNvPr id="27"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519331" y="5209703"/>
            <a:ext cx="215067" cy="215067"/>
          </a:xfrm>
          <a:prstGeom prst="rect">
            <a:avLst/>
          </a:prstGeom>
        </p:spPr>
      </p:pic>
      <p:sp>
        <p:nvSpPr>
          <p:cNvPr id="28" name="Text 19"/>
          <p:cNvSpPr txBox="1"/>
          <p:nvPr/>
        </p:nvSpPr>
        <p:spPr>
          <a:xfrm>
            <a:off x="5047488" y="5020056"/>
            <a:ext cx="6366967"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Early voting only: set up and clearly mark the secure ballot intake station</a:t>
            </a:r>
            <a:endParaRPr lang="en-US" sz="1800" dirty="0"/>
          </a:p>
        </p:txBody>
      </p:sp>
      <p:sp>
        <p:nvSpPr>
          <p:cNvPr id="29"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Before 7 a.m.: room and equipment</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246120" cy="4754880"/>
          </a:xfrm>
          <a:prstGeom prst="roundRect">
            <a:avLst>
              <a:gd name="adj" fmla="val 3380"/>
            </a:avLst>
          </a:prstGeom>
          <a:solidFill>
            <a:srgbClr val="1D5C4D"/>
          </a:solidFill>
          <a:ln/>
          <a:effectLst>
            <a:outerShdw sx="100000" sy="100000" kx="0" ky="0" algn="bl" rotWithShape="0" blurRad="76200" dist="25400" dir="5400000">
              <a:srgbClr val="000000">
                <a:alpha val="12000"/>
              </a:srgbClr>
            </a:outerShdw>
          </a:effectLst>
        </p:spPr>
      </p:sp>
      <p:sp>
        <p:nvSpPr>
          <p:cNvPr id="7" name="Text 3"/>
          <p:cNvSpPr txBox="1"/>
          <p:nvPr/>
        </p:nvSpPr>
        <p:spPr>
          <a:xfrm>
            <a:off x="868680" y="1645920"/>
            <a:ext cx="2697480" cy="685800"/>
          </a:xfrm>
          <a:prstGeom prst="rect">
            <a:avLst/>
          </a:prstGeom>
          <a:noFill/>
          <a:ln/>
        </p:spPr>
        <p:txBody>
          <a:bodyPr wrap="square" lIns="0" tIns="0" rIns="0" bIns="0" rtlCol="0" anchor="t"/>
          <a:lstStyle/>
          <a:p>
            <a:pPr indent="0" marL="0">
              <a:buNone/>
            </a:pPr>
            <a:r>
              <a:rPr lang="en-US" sz="3600" b="1" dirty="0">
                <a:solidFill>
                  <a:srgbClr val="FFFFFF"/>
                </a:solidFill>
                <a:latin typeface="Segoe UI" pitchFamily="34" charset="0"/>
                <a:ea typeface="Segoe UI" pitchFamily="34" charset="-122"/>
                <a:cs typeface="Segoe UI" pitchFamily="34" charset="-120"/>
              </a:rPr>
              <a:t>6 a.m.</a:t>
            </a:r>
            <a:endParaRPr lang="en-US" sz="3600" dirty="0"/>
          </a:p>
        </p:txBody>
      </p:sp>
      <p:sp>
        <p:nvSpPr>
          <p:cNvPr id="8" name="Text 4"/>
          <p:cNvSpPr txBox="1"/>
          <p:nvPr/>
        </p:nvSpPr>
        <p:spPr>
          <a:xfrm>
            <a:off x="868680" y="2331720"/>
            <a:ext cx="2697480" cy="36576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Team arrives</a:t>
            </a:r>
            <a:endParaRPr lang="en-US" sz="1800" dirty="0"/>
          </a:p>
        </p:txBody>
      </p:sp>
      <p:sp>
        <p:nvSpPr>
          <p:cNvPr id="9" name="Text 5"/>
          <p:cNvSpPr txBox="1"/>
          <p:nvPr/>
        </p:nvSpPr>
        <p:spPr>
          <a:xfrm>
            <a:off x="868680" y="2926080"/>
            <a:ext cx="2697480" cy="685800"/>
          </a:xfrm>
          <a:prstGeom prst="rect">
            <a:avLst/>
          </a:prstGeom>
          <a:noFill/>
          <a:ln/>
        </p:spPr>
        <p:txBody>
          <a:bodyPr wrap="square" lIns="0" tIns="0" rIns="0" bIns="0" rtlCol="0" anchor="t"/>
          <a:lstStyle/>
          <a:p>
            <a:pPr indent="0" marL="0">
              <a:buNone/>
            </a:pPr>
            <a:r>
              <a:rPr lang="en-US" sz="3600" b="1" dirty="0">
                <a:solidFill>
                  <a:srgbClr val="FFFFFF"/>
                </a:solidFill>
                <a:latin typeface="Segoe UI" pitchFamily="34" charset="0"/>
                <a:ea typeface="Segoe UI" pitchFamily="34" charset="-122"/>
                <a:cs typeface="Segoe UI" pitchFamily="34" charset="-120"/>
              </a:rPr>
              <a:t>7 a.m.</a:t>
            </a:r>
            <a:endParaRPr lang="en-US" sz="3600" dirty="0"/>
          </a:p>
        </p:txBody>
      </p:sp>
      <p:sp>
        <p:nvSpPr>
          <p:cNvPr id="10" name="Text 6"/>
          <p:cNvSpPr txBox="1"/>
          <p:nvPr/>
        </p:nvSpPr>
        <p:spPr>
          <a:xfrm>
            <a:off x="868680" y="3611880"/>
            <a:ext cx="2697480" cy="36576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Polls open</a:t>
            </a:r>
            <a:endParaRPr lang="en-US" sz="1800" dirty="0"/>
          </a:p>
        </p:txBody>
      </p:sp>
      <p:sp>
        <p:nvSpPr>
          <p:cNvPr id="11" name="Text 7"/>
          <p:cNvSpPr txBox="1"/>
          <p:nvPr/>
        </p:nvSpPr>
        <p:spPr>
          <a:xfrm>
            <a:off x="868680" y="4297680"/>
            <a:ext cx="2697480" cy="1645920"/>
          </a:xfrm>
          <a:prstGeom prst="rect">
            <a:avLst/>
          </a:prstGeom>
          <a:noFill/>
          <a:ln/>
        </p:spPr>
        <p:txBody>
          <a:bodyPr wrap="square" lIns="0" tIns="0" rIns="0" bIns="0" rtlCol="0" anchor="t"/>
          <a:lstStyle/>
          <a:p>
            <a:pPr indent="0" marL="0">
              <a:buNone/>
            </a:pPr>
            <a:r>
              <a:rPr lang="en-US" sz="1800" dirty="0">
                <a:solidFill>
                  <a:srgbClr val="FFFFFF"/>
                </a:solidFill>
                <a:latin typeface="Segoe UI" pitchFamily="34" charset="0"/>
                <a:ea typeface="Segoe UI" pitchFamily="34" charset="-122"/>
                <a:cs typeface="Segoe UI" pitchFamily="34" charset="-120"/>
              </a:rPr>
              <a:t>The public may watch setup from a set area, but must leave when the polls open.</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4114800" y="1371600"/>
            <a:ext cx="7528255"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13" name="Text 9"/>
          <p:cNvSpPr txBox="1"/>
          <p:nvPr/>
        </p:nvSpPr>
        <p:spPr>
          <a:xfrm>
            <a:off x="4434840" y="1627632"/>
            <a:ext cx="6888175"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Room and equipment</a:t>
            </a:r>
            <a:endParaRPr lang="en-US" sz="2200" dirty="0"/>
          </a:p>
        </p:txBody>
      </p:sp>
      <p:sp>
        <p:nvSpPr>
          <p:cNvPr id="14" name="Shape 10">
            <a:extLst>
              <a:ext uri="{C183D7F6-B498-43B3-948B-1728B52AA6E4}">
                <adec:decorative xmlns:adec="http://schemas.microsoft.com/office/drawing/2017/decorative" val="1"/>
              </a:ext>
            </a:extLst>
          </p:cNvPr>
          <p:cNvSpPr/>
          <p:nvPr/>
        </p:nvSpPr>
        <p:spPr>
          <a:xfrm>
            <a:off x="4434840" y="2240280"/>
            <a:ext cx="384048" cy="384048"/>
          </a:xfrm>
          <a:prstGeom prst="ellipse">
            <a:avLst/>
          </a:prstGeom>
          <a:solidFill>
            <a:srgbClr val="1D5C4D"/>
          </a:solidFill>
          <a:ln/>
        </p:spPr>
      </p:sp>
      <p:pic>
        <p:nvPicPr>
          <p:cNvPr id="15"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19331" y="2324771"/>
            <a:ext cx="215067" cy="215067"/>
          </a:xfrm>
          <a:prstGeom prst="rect">
            <a:avLst/>
          </a:prstGeom>
        </p:spPr>
      </p:pic>
      <p:sp>
        <p:nvSpPr>
          <p:cNvPr id="16" name="Text 11"/>
          <p:cNvSpPr txBox="1"/>
          <p:nvPr/>
        </p:nvSpPr>
        <p:spPr>
          <a:xfrm>
            <a:off x="5047488" y="2221992"/>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Set up booths so voters can't see each other's ballots</a:t>
            </a:r>
            <a:endParaRPr lang="en-US" sz="1800" dirty="0"/>
          </a:p>
        </p:txBody>
      </p:sp>
      <p:sp>
        <p:nvSpPr>
          <p:cNvPr id="17" name="Shape 12">
            <a:extLst>
              <a:ext uri="{C183D7F6-B498-43B3-948B-1728B52AA6E4}">
                <adec:decorative xmlns:adec="http://schemas.microsoft.com/office/drawing/2017/decorative" val="1"/>
              </a:ext>
            </a:extLst>
          </p:cNvPr>
          <p:cNvSpPr/>
          <p:nvPr/>
        </p:nvSpPr>
        <p:spPr>
          <a:xfrm>
            <a:off x="4434840" y="2894076"/>
            <a:ext cx="384048" cy="384048"/>
          </a:xfrm>
          <a:prstGeom prst="ellipse">
            <a:avLst/>
          </a:prstGeom>
          <a:solidFill>
            <a:srgbClr val="1D5C4D"/>
          </a:solidFill>
          <a:ln/>
        </p:spPr>
      </p:sp>
      <p:pic>
        <p:nvPicPr>
          <p:cNvPr id="18"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19331" y="2978567"/>
            <a:ext cx="215067" cy="215067"/>
          </a:xfrm>
          <a:prstGeom prst="rect">
            <a:avLst/>
          </a:prstGeom>
        </p:spPr>
      </p:pic>
      <p:sp>
        <p:nvSpPr>
          <p:cNvPr id="19" name="Text 13"/>
          <p:cNvSpPr txBox="1"/>
          <p:nvPr/>
        </p:nvSpPr>
        <p:spPr>
          <a:xfrm>
            <a:off x="5047488" y="2788920"/>
            <a:ext cx="6366967"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Set up and test the accessible voting equipment, even if no one is expected to use it</a:t>
            </a:r>
            <a:endParaRPr lang="en-US" sz="1800" dirty="0"/>
          </a:p>
        </p:txBody>
      </p:sp>
      <p:sp>
        <p:nvSpPr>
          <p:cNvPr id="20" name="Shape 14">
            <a:extLst>
              <a:ext uri="{C183D7F6-B498-43B3-948B-1728B52AA6E4}">
                <adec:decorative xmlns:adec="http://schemas.microsoft.com/office/drawing/2017/decorative" val="1"/>
              </a:ext>
            </a:extLst>
          </p:cNvPr>
          <p:cNvSpPr/>
          <p:nvPr/>
        </p:nvSpPr>
        <p:spPr>
          <a:xfrm>
            <a:off x="4434840" y="3547872"/>
            <a:ext cx="384048" cy="384048"/>
          </a:xfrm>
          <a:prstGeom prst="ellipse">
            <a:avLst/>
          </a:prstGeom>
          <a:solidFill>
            <a:srgbClr val="1D5C4D"/>
          </a:solidFill>
          <a:ln/>
        </p:spPr>
      </p:sp>
      <p:pic>
        <p:nvPicPr>
          <p:cNvPr id="21"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19331" y="3632363"/>
            <a:ext cx="215067" cy="215067"/>
          </a:xfrm>
          <a:prstGeom prst="rect">
            <a:avLst/>
          </a:prstGeom>
        </p:spPr>
      </p:pic>
      <p:sp>
        <p:nvSpPr>
          <p:cNvPr id="22" name="Text 15"/>
          <p:cNvSpPr txBox="1"/>
          <p:nvPr/>
        </p:nvSpPr>
        <p:spPr>
          <a:xfrm>
            <a:off x="5047488" y="3529584"/>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the lighting. Keep paths, doors, and ramps clear.</a:t>
            </a:r>
            <a:endParaRPr lang="en-US" sz="1800" dirty="0"/>
          </a:p>
        </p:txBody>
      </p:sp>
      <p:sp>
        <p:nvSpPr>
          <p:cNvPr id="23" name="Shape 16">
            <a:extLst>
              <a:ext uri="{C183D7F6-B498-43B3-948B-1728B52AA6E4}">
                <adec:decorative xmlns:adec="http://schemas.microsoft.com/office/drawing/2017/decorative" val="1"/>
              </a:ext>
            </a:extLst>
          </p:cNvPr>
          <p:cNvSpPr/>
          <p:nvPr/>
        </p:nvSpPr>
        <p:spPr>
          <a:xfrm>
            <a:off x="4434840" y="4201668"/>
            <a:ext cx="384048" cy="384048"/>
          </a:xfrm>
          <a:prstGeom prst="ellipse">
            <a:avLst/>
          </a:prstGeom>
          <a:solidFill>
            <a:srgbClr val="1D5C4D"/>
          </a:solidFill>
          <a:ln/>
        </p:spPr>
      </p:sp>
      <p:pic>
        <p:nvPicPr>
          <p:cNvPr id="24"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19331" y="4286159"/>
            <a:ext cx="215067" cy="215067"/>
          </a:xfrm>
          <a:prstGeom prst="rect">
            <a:avLst/>
          </a:prstGeom>
        </p:spPr>
      </p:pic>
      <p:sp>
        <p:nvSpPr>
          <p:cNvPr id="25" name="Text 17"/>
          <p:cNvSpPr txBox="1"/>
          <p:nvPr/>
        </p:nvSpPr>
        <p:spPr>
          <a:xfrm>
            <a:off x="5047488" y="4096512"/>
            <a:ext cx="6366967"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Mark the 150-foot no-solicitation zone, and set a spot for poll watchers</a:t>
            </a:r>
            <a:endParaRPr lang="en-US" sz="1800" dirty="0"/>
          </a:p>
        </p:txBody>
      </p:sp>
      <p:sp>
        <p:nvSpPr>
          <p:cNvPr id="26" name="Shape 18">
            <a:extLst>
              <a:ext uri="{C183D7F6-B498-43B3-948B-1728B52AA6E4}">
                <adec:decorative xmlns:adec="http://schemas.microsoft.com/office/drawing/2017/decorative" val="1"/>
              </a:ext>
            </a:extLst>
          </p:cNvPr>
          <p:cNvSpPr/>
          <p:nvPr/>
        </p:nvSpPr>
        <p:spPr>
          <a:xfrm>
            <a:off x="4434840" y="4855464"/>
            <a:ext cx="384048" cy="384048"/>
          </a:xfrm>
          <a:prstGeom prst="ellipse">
            <a:avLst/>
          </a:prstGeom>
          <a:solidFill>
            <a:srgbClr val="1D5C4D"/>
          </a:solidFill>
          <a:ln/>
        </p:spPr>
      </p:sp>
      <p:pic>
        <p:nvPicPr>
          <p:cNvPr id="27" name="Image 5">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519331" y="4939955"/>
            <a:ext cx="215067" cy="215067"/>
          </a:xfrm>
          <a:prstGeom prst="rect">
            <a:avLst/>
          </a:prstGeom>
        </p:spPr>
      </p:pic>
      <p:sp>
        <p:nvSpPr>
          <p:cNvPr id="28" name="Text 19"/>
          <p:cNvSpPr txBox="1"/>
          <p:nvPr/>
        </p:nvSpPr>
        <p:spPr>
          <a:xfrm>
            <a:off x="5047488" y="4837176"/>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Cover or turn off security cameras in the polling room</a:t>
            </a:r>
            <a:endParaRPr lang="en-US" sz="1800" dirty="0"/>
          </a:p>
        </p:txBody>
      </p:sp>
      <p:sp>
        <p:nvSpPr>
          <p:cNvPr id="29" name="Shape 20">
            <a:extLst>
              <a:ext uri="{C183D7F6-B498-43B3-948B-1728B52AA6E4}">
                <adec:decorative xmlns:adec="http://schemas.microsoft.com/office/drawing/2017/decorative" val="1"/>
              </a:ext>
            </a:extLst>
          </p:cNvPr>
          <p:cNvSpPr/>
          <p:nvPr/>
        </p:nvSpPr>
        <p:spPr>
          <a:xfrm>
            <a:off x="4434840" y="5422392"/>
            <a:ext cx="384048" cy="384048"/>
          </a:xfrm>
          <a:prstGeom prst="ellipse">
            <a:avLst/>
          </a:prstGeom>
          <a:solidFill>
            <a:srgbClr val="1D5C4D"/>
          </a:solidFill>
          <a:ln/>
        </p:spPr>
      </p:sp>
      <p:pic>
        <p:nvPicPr>
          <p:cNvPr id="30" name="Image 6">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519331" y="5506883"/>
            <a:ext cx="215067" cy="215067"/>
          </a:xfrm>
          <a:prstGeom prst="rect">
            <a:avLst/>
          </a:prstGeom>
        </p:spPr>
      </p:pic>
      <p:sp>
        <p:nvSpPr>
          <p:cNvPr id="31" name="Text 21"/>
          <p:cNvSpPr txBox="1"/>
          <p:nvPr/>
        </p:nvSpPr>
        <p:spPr>
          <a:xfrm>
            <a:off x="5047488" y="5404104"/>
            <a:ext cx="6366967" cy="47548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Pick one poll worker to check the booths all day</a:t>
            </a:r>
            <a:endParaRPr lang="en-US" sz="1800" dirty="0"/>
          </a:p>
        </p:txBody>
      </p:sp>
      <p:sp>
        <p:nvSpPr>
          <p:cNvPr id="3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The 150-foot no-solicitation zone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4937760"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1097280" y="1783080"/>
            <a:ext cx="3840480" cy="3840480"/>
          </a:xfrm>
          <a:prstGeom prst="ellipse">
            <a:avLst/>
          </a:prstGeom>
          <a:solidFill>
            <a:srgbClr val="FBE9DC"/>
          </a:solidFill>
          <a:ln w="25400">
            <a:solidFill>
              <a:srgbClr val="E07A2F"/>
            </a:solidFill>
            <a:prstDash val="dash"/>
          </a:ln>
        </p:spPr>
      </p:sp>
      <p:sp>
        <p:nvSpPr>
          <p:cNvPr id="8" name="Shape 4">
            <a:extLst>
              <a:ext uri="{C183D7F6-B498-43B3-948B-1728B52AA6E4}">
                <adec:decorative xmlns:adec="http://schemas.microsoft.com/office/drawing/2017/decorative" val="1"/>
              </a:ext>
            </a:extLst>
          </p:cNvPr>
          <p:cNvSpPr/>
          <p:nvPr/>
        </p:nvSpPr>
        <p:spPr>
          <a:xfrm>
            <a:off x="2011680" y="2651760"/>
            <a:ext cx="2011680" cy="960120"/>
          </a:xfrm>
          <a:prstGeom prst="roundRect">
            <a:avLst>
              <a:gd name="adj" fmla="val 7619"/>
            </a:avLst>
          </a:prstGeom>
          <a:solidFill>
            <a:srgbClr val="1D5C4D"/>
          </a:solidFill>
          <a:ln/>
        </p:spPr>
      </p:sp>
      <p:sp>
        <p:nvSpPr>
          <p:cNvPr id="9" name="Text 5"/>
          <p:cNvSpPr txBox="1"/>
          <p:nvPr/>
        </p:nvSpPr>
        <p:spPr>
          <a:xfrm>
            <a:off x="2011680" y="2651760"/>
            <a:ext cx="2011680" cy="86868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Polling place</a:t>
            </a:r>
            <a:endParaRPr lang="en-US" sz="1800" dirty="0"/>
          </a:p>
        </p:txBody>
      </p:sp>
      <p:sp>
        <p:nvSpPr>
          <p:cNvPr id="10" name="Shape 6">
            <a:extLst>
              <a:ext uri="{C183D7F6-B498-43B3-948B-1728B52AA6E4}">
                <adec:decorative xmlns:adec="http://schemas.microsoft.com/office/drawing/2017/decorative" val="1"/>
              </a:ext>
            </a:extLst>
          </p:cNvPr>
          <p:cNvSpPr/>
          <p:nvPr/>
        </p:nvSpPr>
        <p:spPr>
          <a:xfrm>
            <a:off x="2788920" y="3566160"/>
            <a:ext cx="457200" cy="137160"/>
          </a:xfrm>
          <a:prstGeom prst="rect">
            <a:avLst/>
          </a:prstGeom>
          <a:solidFill>
            <a:srgbClr val="E07A2F"/>
          </a:solidFill>
          <a:ln/>
        </p:spPr>
      </p:sp>
      <p:sp>
        <p:nvSpPr>
          <p:cNvPr id="11" name="Text 7"/>
          <p:cNvSpPr txBox="1"/>
          <p:nvPr/>
        </p:nvSpPr>
        <p:spPr>
          <a:xfrm>
            <a:off x="2103120" y="3730752"/>
            <a:ext cx="1828800" cy="365760"/>
          </a:xfrm>
          <a:prstGeom prst="rect">
            <a:avLst/>
          </a:prstGeom>
          <a:noFill/>
          <a:ln/>
        </p:spPr>
        <p:txBody>
          <a:bodyPr wrap="square" lIns="0" tIns="0" rIns="0" bIns="0" rtlCol="0" anchor="t"/>
          <a:lstStyle/>
          <a:p>
            <a:pPr algn="ctr" indent="0" marL="0">
              <a:buNone/>
            </a:pPr>
            <a:r>
              <a:rPr lang="en-US" sz="1800" b="1" dirty="0">
                <a:solidFill>
                  <a:srgbClr val="A84F14"/>
                </a:solidFill>
                <a:latin typeface="Segoe UI" pitchFamily="34" charset="0"/>
                <a:ea typeface="Segoe UI" pitchFamily="34" charset="-122"/>
                <a:cs typeface="Segoe UI" pitchFamily="34" charset="-120"/>
              </a:rPr>
              <a:t>Entrance</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3017520" y="4270248"/>
            <a:ext cx="1920240" cy="0"/>
          </a:xfrm>
          <a:prstGeom prst="line">
            <a:avLst/>
          </a:prstGeom>
          <a:noFill/>
          <a:ln w="19050">
            <a:solidFill>
              <a:srgbClr val="222222"/>
            </a:solidFill>
            <a:prstDash val="solid"/>
            <a:headEnd type="oval"/>
            <a:tailEnd type="triangle"/>
          </a:ln>
        </p:spPr>
      </p:sp>
      <p:sp>
        <p:nvSpPr>
          <p:cNvPr id="13" name="Text 9"/>
          <p:cNvSpPr txBox="1"/>
          <p:nvPr/>
        </p:nvSpPr>
        <p:spPr>
          <a:xfrm>
            <a:off x="3200400" y="4325112"/>
            <a:ext cx="1645920" cy="365760"/>
          </a:xfrm>
          <a:prstGeom prst="rect">
            <a:avLst/>
          </a:prstGeom>
          <a:noFill/>
          <a:ln/>
        </p:spPr>
        <p:txBody>
          <a:bodyPr wrap="square" lIns="0" tIns="0" rIns="0" bIns="0" rtlCol="0" anchor="t"/>
          <a:lstStyle/>
          <a:p>
            <a:pPr algn="ctr" indent="0" marL="0">
              <a:buNone/>
            </a:pPr>
            <a:r>
              <a:rPr lang="en-US" sz="1800" b="1" dirty="0">
                <a:solidFill>
                  <a:srgbClr val="222222"/>
                </a:solidFill>
                <a:latin typeface="Segoe UI" pitchFamily="34" charset="0"/>
                <a:ea typeface="Segoe UI" pitchFamily="34" charset="-122"/>
                <a:cs typeface="Segoe UI" pitchFamily="34" charset="-120"/>
              </a:rPr>
              <a:t>150 feet</a:t>
            </a:r>
            <a:endParaRPr lang="en-US" sz="1800" dirty="0"/>
          </a:p>
        </p:txBody>
      </p:sp>
      <p:sp>
        <p:nvSpPr>
          <p:cNvPr id="14" name="Text 10"/>
          <p:cNvSpPr txBox="1"/>
          <p:nvPr/>
        </p:nvSpPr>
        <p:spPr>
          <a:xfrm>
            <a:off x="1645920" y="4800600"/>
            <a:ext cx="2743200" cy="365760"/>
          </a:xfrm>
          <a:prstGeom prst="rect">
            <a:avLst/>
          </a:prstGeom>
          <a:noFill/>
          <a:ln/>
        </p:spPr>
        <p:txBody>
          <a:bodyPr wrap="square" lIns="0" tIns="0" rIns="0" bIns="0" rtlCol="0" anchor="t"/>
          <a:lstStyle/>
          <a:p>
            <a:pPr algn="ctr" indent="0" marL="0">
              <a:buNone/>
            </a:pPr>
            <a:r>
              <a:rPr lang="en-US" sz="1800" dirty="0">
                <a:solidFill>
                  <a:srgbClr val="5B6B66"/>
                </a:solidFill>
                <a:latin typeface="Segoe UI" pitchFamily="34" charset="0"/>
                <a:ea typeface="Segoe UI" pitchFamily="34" charset="-122"/>
                <a:cs typeface="Segoe UI" pitchFamily="34" charset="-120"/>
              </a:rPr>
              <a:t>No soliciting inside</a:t>
            </a:r>
            <a:endParaRPr lang="en-US" sz="1800" dirty="0"/>
          </a:p>
        </p:txBody>
      </p:sp>
      <p:sp>
        <p:nvSpPr>
          <p:cNvPr id="15" name="Text 11"/>
          <p:cNvSpPr txBox="1"/>
          <p:nvPr/>
        </p:nvSpPr>
        <p:spPr>
          <a:xfrm>
            <a:off x="5852160" y="1417320"/>
            <a:ext cx="5790895" cy="731520"/>
          </a:xfrm>
          <a:prstGeom prst="rect">
            <a:avLst/>
          </a:prstGeom>
          <a:noFill/>
          <a:ln/>
        </p:spPr>
        <p:txBody>
          <a:bodyPr wrap="square" lIns="0" tIns="0" rIns="0" bIns="0" rtlCol="0" anchor="t"/>
          <a:lstStyle/>
          <a:p>
            <a:pPr indent="0" marL="0">
              <a:buNone/>
            </a:pPr>
            <a:r>
              <a:rPr lang="en-US" sz="2200" b="1" dirty="0">
                <a:solidFill>
                  <a:srgbClr val="222222"/>
                </a:solidFill>
                <a:latin typeface="Segoe UI" pitchFamily="34" charset="0"/>
                <a:ea typeface="Segoe UI" pitchFamily="34" charset="-122"/>
                <a:cs typeface="Segoe UI" pitchFamily="34" charset="-120"/>
              </a:rPr>
              <a:t>No one may solicit voters inside the polling place or within 150 feet of its entrance.</a:t>
            </a:r>
            <a:endParaRPr lang="en-US" sz="2200" dirty="0"/>
          </a:p>
        </p:txBody>
      </p:sp>
      <p:sp>
        <p:nvSpPr>
          <p:cNvPr id="16" name="Text 12"/>
          <p:cNvSpPr txBox="1"/>
          <p:nvPr/>
        </p:nvSpPr>
        <p:spPr>
          <a:xfrm>
            <a:off x="5852160" y="2331720"/>
            <a:ext cx="5790895" cy="3474720"/>
          </a:xfrm>
          <a:prstGeom prst="rect">
            <a:avLst/>
          </a:prstGeom>
          <a:noFill/>
          <a:ln/>
        </p:spPr>
        <p:txBody>
          <a:bodyPr wrap="square" lIns="0" tIns="0" rIns="0" bIns="0" rtlCol="0" anchor="t"/>
          <a:lstStyle/>
          <a:p>
            <a:pPr marL="240030" indent="-240030">
              <a:spcAft>
                <a:spcPts val="1400"/>
              </a:spcAft>
              <a:buSzPct val="100000"/>
              <a:buChar char="•"/>
            </a:pPr>
            <a:r>
              <a:rPr lang="en-US" sz="1800" dirty="0">
                <a:solidFill>
                  <a:srgbClr val="222222"/>
                </a:solidFill>
                <a:latin typeface="Segoe UI" pitchFamily="34" charset="0"/>
                <a:ea typeface="Segoe UI" pitchFamily="34" charset="-122"/>
                <a:cs typeface="Segoe UI" pitchFamily="34" charset="-120"/>
              </a:rPr>
              <a:t>The clerk or Supervisor marks the zone, in all directions if possible.</a:t>
            </a:r>
            <a:endParaRPr lang="en-US" sz="1800" dirty="0"/>
          </a:p>
          <a:p>
            <a:pPr marL="240030" indent="-240030">
              <a:spcAft>
                <a:spcPts val="1400"/>
              </a:spcAft>
              <a:buSzPct val="100000"/>
              <a:buChar char="•"/>
            </a:pPr>
            <a:r>
              <a:rPr lang="en-US" sz="1800" dirty="0">
                <a:solidFill>
                  <a:srgbClr val="222222"/>
                </a:solidFill>
                <a:latin typeface="Segoe UI" pitchFamily="34" charset="0"/>
                <a:ea typeface="Segoe UI" pitchFamily="34" charset="-122"/>
                <a:cs typeface="Segoe UI" pitchFamily="34" charset="-120"/>
              </a:rPr>
              <a:t>The same zone applies around a secure ballot intake station.</a:t>
            </a:r>
            <a:endParaRPr lang="en-US" sz="1800" dirty="0"/>
          </a:p>
          <a:p>
            <a:pPr marL="240030" indent="-240030">
              <a:spcAft>
                <a:spcPts val="1400"/>
              </a:spcAft>
              <a:buSzPct val="100000"/>
              <a:buChar char="•"/>
            </a:pPr>
            <a:r>
              <a:rPr lang="en-US" sz="1800" dirty="0">
                <a:solidFill>
                  <a:srgbClr val="222222"/>
                </a:solidFill>
                <a:latin typeface="Segoe UI" pitchFamily="34" charset="0"/>
                <a:ea typeface="Segoe UI" pitchFamily="34" charset="-122"/>
                <a:cs typeface="Segoe UI" pitchFamily="34" charset="-120"/>
              </a:rPr>
              <a:t>Exit polls are the only exception, and only after voters leave.</a:t>
            </a:r>
            <a:endParaRPr lang="en-US" sz="1800" dirty="0"/>
          </a:p>
        </p:txBody>
      </p:sp>
      <p:sp>
        <p:nvSpPr>
          <p:cNvPr id="17"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What counts as soliciting</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4480560"/>
          </a:xfrm>
          <a:prstGeom prst="roundRect">
            <a:avLst>
              <a:gd name="adj" fmla="val 2449"/>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22960" y="1627632"/>
            <a:ext cx="4206240" cy="548640"/>
          </a:xfrm>
          <a:prstGeom prst="roundRect">
            <a:avLst>
              <a:gd name="adj" fmla="val 50000"/>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0976" y="1731874"/>
            <a:ext cx="340157" cy="340157"/>
          </a:xfrm>
          <a:prstGeom prst="rect">
            <a:avLst/>
          </a:prstGeom>
        </p:spPr>
      </p:pic>
      <p:sp>
        <p:nvSpPr>
          <p:cNvPr id="9" name="Text 4"/>
          <p:cNvSpPr txBox="1"/>
          <p:nvPr/>
        </p:nvSpPr>
        <p:spPr>
          <a:xfrm>
            <a:off x="1382573" y="1627632"/>
            <a:ext cx="357347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Not allowed within 150 feet</a:t>
            </a:r>
            <a:endParaRPr lang="en-US" sz="2000" dirty="0"/>
          </a:p>
        </p:txBody>
      </p:sp>
      <p:sp>
        <p:nvSpPr>
          <p:cNvPr id="10" name="Text 5"/>
          <p:cNvSpPr txBox="1"/>
          <p:nvPr/>
        </p:nvSpPr>
        <p:spPr>
          <a:xfrm>
            <a:off x="868680" y="2377440"/>
            <a:ext cx="4769968" cy="3383280"/>
          </a:xfrm>
          <a:prstGeom prst="rect">
            <a:avLst/>
          </a:prstGeom>
          <a:noFill/>
          <a:ln/>
        </p:spPr>
        <p:txBody>
          <a:bodyPr wrap="square" lIns="0" tIns="0" rIns="0" bIns="0" rtlCol="0" anchor="t"/>
          <a:lstStyle/>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Asking for votes, opinions, money, or petition signatures</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Offering to help someone vote</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Showing or handing out campaign material, even signs on cars</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Taking polls, selling things, or giving out food or water</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Anything meant to influence a voter</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4480560"/>
          </a:xfrm>
          <a:prstGeom prst="roundRect">
            <a:avLst>
              <a:gd name="adj" fmla="val 2449"/>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53048" y="1627632"/>
            <a:ext cx="2011680" cy="548640"/>
          </a:xfrm>
          <a:prstGeom prst="roundRect">
            <a:avLst>
              <a:gd name="adj" fmla="val 50000"/>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81064" y="1731874"/>
            <a:ext cx="340157" cy="340157"/>
          </a:xfrm>
          <a:prstGeom prst="rect">
            <a:avLst/>
          </a:prstGeom>
        </p:spPr>
      </p:pic>
      <p:sp>
        <p:nvSpPr>
          <p:cNvPr id="14" name="Text 8"/>
          <p:cNvSpPr txBox="1"/>
          <p:nvPr/>
        </p:nvSpPr>
        <p:spPr>
          <a:xfrm>
            <a:off x="7112660" y="1627632"/>
            <a:ext cx="137891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Allowed</a:t>
            </a:r>
            <a:endParaRPr lang="en-US" sz="2000" dirty="0"/>
          </a:p>
        </p:txBody>
      </p:sp>
      <p:sp>
        <p:nvSpPr>
          <p:cNvPr id="15" name="Text 9"/>
          <p:cNvSpPr txBox="1"/>
          <p:nvPr/>
        </p:nvSpPr>
        <p:spPr>
          <a:xfrm>
            <a:off x="6598768" y="2377440"/>
            <a:ext cx="4769968" cy="3383280"/>
          </a:xfrm>
          <a:prstGeom prst="rect">
            <a:avLst/>
          </a:prstGeom>
          <a:noFill/>
          <a:ln/>
        </p:spPr>
        <p:txBody>
          <a:bodyPr wrap="square" lIns="0" tIns="0" rIns="0" bIns="0" rtlCol="0" anchor="t"/>
          <a:lstStyle/>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Exit polls, but only after voters leave the polling place</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Voters wearing campaign items while they go in to vote</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Elections office staff giving nonpartisan help, including food or water</a:t>
            </a:r>
            <a:endParaRPr lang="en-US" sz="1800" dirty="0"/>
          </a:p>
        </p:txBody>
      </p:sp>
      <p:sp>
        <p:nvSpPr>
          <p:cNvPr id="1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Who can be in the polling room?</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22960" y="1627632"/>
            <a:ext cx="2011680" cy="548640"/>
          </a:xfrm>
          <a:prstGeom prst="roundRect">
            <a:avLst>
              <a:gd name="adj" fmla="val 50000"/>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0976" y="1731874"/>
            <a:ext cx="340157" cy="340157"/>
          </a:xfrm>
          <a:prstGeom prst="rect">
            <a:avLst/>
          </a:prstGeom>
        </p:spPr>
      </p:pic>
      <p:sp>
        <p:nvSpPr>
          <p:cNvPr id="9" name="Text 4"/>
          <p:cNvSpPr txBox="1"/>
          <p:nvPr/>
        </p:nvSpPr>
        <p:spPr>
          <a:xfrm>
            <a:off x="1382573" y="1627632"/>
            <a:ext cx="137891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Allowed</a:t>
            </a:r>
            <a:endParaRPr lang="en-US" sz="2000" dirty="0"/>
          </a:p>
        </p:txBody>
      </p:sp>
      <p:sp>
        <p:nvSpPr>
          <p:cNvPr id="10" name="Text 5"/>
          <p:cNvSpPr txBox="1"/>
          <p:nvPr/>
        </p:nvSpPr>
        <p:spPr>
          <a:xfrm>
            <a:off x="868680" y="2377440"/>
            <a:ext cx="476996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Poll workers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Poll watchers approved by the Supervisor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Supervisor or Deputy Supervisor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Election observers named by the Florida Department of State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Voters, and people caring for them or in their care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Helpers for approved kids' mock elections</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53048" y="1627632"/>
            <a:ext cx="4114800" cy="548640"/>
          </a:xfrm>
          <a:prstGeom prst="roundRect">
            <a:avLst>
              <a:gd name="adj" fmla="val 50000"/>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81064" y="1731874"/>
            <a:ext cx="340157" cy="340157"/>
          </a:xfrm>
          <a:prstGeom prst="rect">
            <a:avLst/>
          </a:prstGeom>
        </p:spPr>
      </p:pic>
      <p:sp>
        <p:nvSpPr>
          <p:cNvPr id="14" name="Text 8"/>
          <p:cNvSpPr txBox="1"/>
          <p:nvPr/>
        </p:nvSpPr>
        <p:spPr>
          <a:xfrm>
            <a:off x="7112660" y="1627632"/>
            <a:ext cx="348203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Not allowed, except to vote</a:t>
            </a:r>
            <a:endParaRPr lang="en-US" sz="2000" dirty="0"/>
          </a:p>
        </p:txBody>
      </p:sp>
      <p:sp>
        <p:nvSpPr>
          <p:cNvPr id="15" name="Text 9"/>
          <p:cNvSpPr txBox="1"/>
          <p:nvPr/>
        </p:nvSpPr>
        <p:spPr>
          <a:xfrm>
            <a:off x="6598768" y="2377440"/>
            <a:ext cx="4769968" cy="2926080"/>
          </a:xfrm>
          <a:prstGeom prst="rect">
            <a:avLst/>
          </a:prstGeom>
          <a:noFill/>
          <a:ln/>
        </p:spPr>
        <p:txBody>
          <a:bodyPr wrap="square" lIns="0" tIns="0" rIns="0" bIns="0" rtlCol="0" anchor="t"/>
          <a:lstStyle/>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Candidates</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Members of the media</a:t>
            </a:r>
            <a:endParaRPr lang="en-US" sz="1800" dirty="0"/>
          </a:p>
          <a:p>
            <a:pPr marL="240030" indent="-240030">
              <a:spcAft>
                <a:spcPts val="1000"/>
              </a:spcAft>
              <a:buSzPct val="100000"/>
              <a:buChar char="•"/>
            </a:pPr>
            <a:r>
              <a:rPr lang="en-US" sz="1800" dirty="0">
                <a:solidFill>
                  <a:srgbClr val="222222"/>
                </a:solidFill>
                <a:latin typeface="Segoe UI" pitchFamily="34" charset="0"/>
                <a:ea typeface="Segoe UI" pitchFamily="34" charset="-122"/>
                <a:cs typeface="Segoe UI" pitchFamily="34" charset="-120"/>
              </a:rPr>
              <a:t>Law enforcement and emergency workers, unless the clerk or a majority of the board allows it</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5532120"/>
            <a:ext cx="11094415" cy="594360"/>
          </a:xfrm>
          <a:prstGeom prst="roundRect">
            <a:avLst>
              <a:gd name="adj" fmla="val 18462"/>
            </a:avLst>
          </a:prstGeom>
          <a:solidFill>
            <a:srgbClr val="EAF3EF"/>
          </a:solidFill>
          <a:ln/>
        </p:spPr>
      </p:sp>
      <p:pic>
        <p:nvPicPr>
          <p:cNvPr id="17"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960" y="5623560"/>
            <a:ext cx="411480" cy="411480"/>
          </a:xfrm>
          <a:prstGeom prst="rect">
            <a:avLst/>
          </a:prstGeom>
        </p:spPr>
      </p:pic>
      <p:sp>
        <p:nvSpPr>
          <p:cNvPr id="18" name="Text 11"/>
          <p:cNvSpPr txBox="1"/>
          <p:nvPr/>
        </p:nvSpPr>
        <p:spPr>
          <a:xfrm>
            <a:off x="1417320" y="5532120"/>
            <a:ext cx="9997135" cy="59436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No photos in the polling room. </a:t>
            </a:r>
            <a:pPr indent="0" marL="0">
              <a:buNone/>
            </a:pPr>
            <a:r>
              <a:rPr lang="en-US" sz="1800" dirty="0">
                <a:solidFill>
                  <a:srgbClr val="222222"/>
                </a:solidFill>
                <a:latin typeface="Segoe UI" pitchFamily="34" charset="0"/>
                <a:ea typeface="Segoe UI" pitchFamily="34" charset="-122"/>
                <a:cs typeface="Segoe UI" pitchFamily="34" charset="-120"/>
              </a:rPr>
              <a:t>Voters may photograph only their own ballot.</a:t>
            </a:r>
            <a:endParaRPr lang="en-US" sz="1800" dirty="0"/>
          </a:p>
        </p:txBody>
      </p:sp>
      <p:sp>
        <p:nvSpPr>
          <p:cNvPr id="19"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Stay neutral and focused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417320"/>
            <a:ext cx="640080" cy="640080"/>
          </a:xfrm>
          <a:prstGeom prst="ellipse">
            <a:avLst/>
          </a:prstGeom>
          <a:solidFill>
            <a:srgbClr val="E07A2F"/>
          </a:solidFill>
          <a:ln/>
        </p:spPr>
      </p:sp>
      <p:pic>
        <p:nvPicPr>
          <p:cNvPr id="7"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89458" y="1558138"/>
            <a:ext cx="358445" cy="358445"/>
          </a:xfrm>
          <a:prstGeom prst="rect">
            <a:avLst/>
          </a:prstGeom>
        </p:spPr>
      </p:pic>
      <p:sp>
        <p:nvSpPr>
          <p:cNvPr id="8" name="Text 3"/>
          <p:cNvSpPr txBox="1"/>
          <p:nvPr/>
        </p:nvSpPr>
        <p:spPr>
          <a:xfrm>
            <a:off x="1417320" y="1399032"/>
            <a:ext cx="553212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No politics on duty</a:t>
            </a:r>
            <a:endParaRPr lang="en-US" sz="2000" dirty="0"/>
          </a:p>
        </p:txBody>
      </p:sp>
      <p:sp>
        <p:nvSpPr>
          <p:cNvPr id="9" name="Text 4"/>
          <p:cNvSpPr txBox="1"/>
          <p:nvPr/>
        </p:nvSpPr>
        <p:spPr>
          <a:xfrm>
            <a:off x="1417320" y="1801368"/>
            <a:ext cx="5532120" cy="92811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Don't wear campaign items or talk about candidates, parties, or issues. Keep campaign materials out of sight.</a:t>
            </a:r>
            <a:endParaRPr lang="en-US" sz="1800" dirty="0"/>
          </a:p>
        </p:txBody>
      </p:sp>
      <p:sp>
        <p:nvSpPr>
          <p:cNvPr id="10" name="Shape 5">
            <a:extLst>
              <a:ext uri="{C183D7F6-B498-43B3-948B-1728B52AA6E4}">
                <adec:decorative xmlns:adec="http://schemas.microsoft.com/office/drawing/2017/decorative" val="1"/>
              </a:ext>
            </a:extLst>
          </p:cNvPr>
          <p:cNvSpPr/>
          <p:nvPr/>
        </p:nvSpPr>
        <p:spPr>
          <a:xfrm>
            <a:off x="548640" y="2958084"/>
            <a:ext cx="640080" cy="640080"/>
          </a:xfrm>
          <a:prstGeom prst="ellipse">
            <a:avLst/>
          </a:prstGeom>
          <a:solidFill>
            <a:srgbClr val="1D5C4D"/>
          </a:solidFill>
          <a:ln/>
        </p:spPr>
      </p:sp>
      <p:pic>
        <p:nvPicPr>
          <p:cNvPr id="11"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458" y="3098902"/>
            <a:ext cx="358445" cy="358445"/>
          </a:xfrm>
          <a:prstGeom prst="rect">
            <a:avLst/>
          </a:prstGeom>
        </p:spPr>
      </p:pic>
      <p:sp>
        <p:nvSpPr>
          <p:cNvPr id="12" name="Text 6"/>
          <p:cNvSpPr txBox="1"/>
          <p:nvPr/>
        </p:nvSpPr>
        <p:spPr>
          <a:xfrm>
            <a:off x="1417320" y="2939796"/>
            <a:ext cx="553212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Badge on, phone away</a:t>
            </a:r>
            <a:endParaRPr lang="en-US" sz="2000" dirty="0"/>
          </a:p>
        </p:txBody>
      </p:sp>
      <p:sp>
        <p:nvSpPr>
          <p:cNvPr id="13" name="Text 7"/>
          <p:cNvSpPr txBox="1"/>
          <p:nvPr/>
        </p:nvSpPr>
        <p:spPr>
          <a:xfrm>
            <a:off x="1417320" y="3342132"/>
            <a:ext cx="5532120"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Wear your ID badge so voters can find you. Avoid personal phones and other distractions.</a:t>
            </a:r>
            <a:endParaRPr lang="en-US" sz="1800" dirty="0"/>
          </a:p>
        </p:txBody>
      </p:sp>
      <p:sp>
        <p:nvSpPr>
          <p:cNvPr id="14" name="Shape 8">
            <a:extLst>
              <a:ext uri="{C183D7F6-B498-43B3-948B-1728B52AA6E4}">
                <adec:decorative xmlns:adec="http://schemas.microsoft.com/office/drawing/2017/decorative" val="1"/>
              </a:ext>
            </a:extLst>
          </p:cNvPr>
          <p:cNvSpPr/>
          <p:nvPr/>
        </p:nvSpPr>
        <p:spPr>
          <a:xfrm>
            <a:off x="548640" y="4219956"/>
            <a:ext cx="640080" cy="640080"/>
          </a:xfrm>
          <a:prstGeom prst="ellipse">
            <a:avLst/>
          </a:prstGeom>
          <a:solidFill>
            <a:srgbClr val="1D5C4D"/>
          </a:solidFill>
          <a:ln/>
        </p:spPr>
      </p:sp>
      <p:pic>
        <p:nvPicPr>
          <p:cNvPr id="15"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89458" y="4360774"/>
            <a:ext cx="358445" cy="358445"/>
          </a:xfrm>
          <a:prstGeom prst="rect">
            <a:avLst/>
          </a:prstGeom>
        </p:spPr>
      </p:pic>
      <p:sp>
        <p:nvSpPr>
          <p:cNvPr id="16" name="Text 9"/>
          <p:cNvSpPr txBox="1"/>
          <p:nvPr/>
        </p:nvSpPr>
        <p:spPr>
          <a:xfrm>
            <a:off x="1417320" y="4201668"/>
            <a:ext cx="553212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Check each booth</a:t>
            </a:r>
            <a:endParaRPr lang="en-US" sz="2000" dirty="0"/>
          </a:p>
        </p:txBody>
      </p:sp>
      <p:sp>
        <p:nvSpPr>
          <p:cNvPr id="17" name="Text 10"/>
          <p:cNvSpPr txBox="1"/>
          <p:nvPr/>
        </p:nvSpPr>
        <p:spPr>
          <a:xfrm>
            <a:off x="1417320" y="4604004"/>
            <a:ext cx="5532120"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After each voter leaves, check the booth. Throw away left-behind sample ballots or campaign items.</a:t>
            </a:r>
            <a:endParaRPr lang="en-US" sz="1800" dirty="0"/>
          </a:p>
        </p:txBody>
      </p:sp>
      <p:sp>
        <p:nvSpPr>
          <p:cNvPr id="18" name="Shape 11">
            <a:extLst>
              <a:ext uri="{C183D7F6-B498-43B3-948B-1728B52AA6E4}">
                <adec:decorative xmlns:adec="http://schemas.microsoft.com/office/drawing/2017/decorative" val="1"/>
              </a:ext>
            </a:extLst>
          </p:cNvPr>
          <p:cNvSpPr/>
          <p:nvPr/>
        </p:nvSpPr>
        <p:spPr>
          <a:xfrm>
            <a:off x="7315200" y="1371600"/>
            <a:ext cx="4327855" cy="4754880"/>
          </a:xfrm>
          <a:prstGeom prst="roundRect">
            <a:avLst>
              <a:gd name="adj" fmla="val 2535"/>
            </a:avLst>
          </a:prstGeom>
          <a:solidFill>
            <a:srgbClr val="EAF3EF"/>
          </a:solidFill>
          <a:ln/>
        </p:spPr>
      </p:sp>
      <p:sp>
        <p:nvSpPr>
          <p:cNvPr id="19" name="Text 12"/>
          <p:cNvSpPr txBox="1"/>
          <p:nvPr/>
        </p:nvSpPr>
        <p:spPr>
          <a:xfrm>
            <a:off x="7589520" y="1600200"/>
            <a:ext cx="3779215" cy="411480"/>
          </a:xfrm>
          <a:prstGeom prst="rect">
            <a:avLst/>
          </a:prstGeom>
          <a:noFill/>
          <a:ln/>
        </p:spPr>
        <p:txBody>
          <a:bodyPr wrap="square" lIns="0" tIns="0" rIns="0" bIns="0" rtlCol="0" anchor="t"/>
          <a:lstStyle/>
          <a:p>
            <a:pPr indent="0" marL="0">
              <a:buNone/>
            </a:pPr>
            <a:r>
              <a:rPr lang="en-US" sz="2200" b="1" dirty="0">
                <a:solidFill>
                  <a:srgbClr val="1D5C4D"/>
                </a:solidFill>
                <a:latin typeface="Segoe UI" pitchFamily="34" charset="0"/>
                <a:ea typeface="Segoe UI" pitchFamily="34" charset="-122"/>
                <a:cs typeface="Segoe UI" pitchFamily="34" charset="-120"/>
              </a:rPr>
              <a:t>Voters are different</a:t>
            </a:r>
            <a:endParaRPr lang="en-US" sz="2200" dirty="0"/>
          </a:p>
        </p:txBody>
      </p:sp>
      <p:sp>
        <p:nvSpPr>
          <p:cNvPr id="20" name="Text 13"/>
          <p:cNvSpPr txBox="1"/>
          <p:nvPr/>
        </p:nvSpPr>
        <p:spPr>
          <a:xfrm>
            <a:off x="7589520" y="2103120"/>
            <a:ext cx="3779215" cy="365760"/>
          </a:xfrm>
          <a:prstGeom prst="rect">
            <a:avLst/>
          </a:prstGeom>
          <a:noFill/>
          <a:ln/>
        </p:spPr>
        <p:txBody>
          <a:bodyPr wrap="square" lIns="0" tIns="0" rIns="0" bIns="0" rtlCol="0" anchor="t"/>
          <a:lstStyle/>
          <a:p>
            <a:pPr indent="0" marL="0">
              <a:buNone/>
            </a:pPr>
            <a:r>
              <a:rPr lang="en-US" sz="1800" b="1" dirty="0">
                <a:solidFill>
                  <a:srgbClr val="222222"/>
                </a:solidFill>
                <a:latin typeface="Segoe UI" pitchFamily="34" charset="0"/>
                <a:ea typeface="Segoe UI" pitchFamily="34" charset="-122"/>
                <a:cs typeface="Segoe UI" pitchFamily="34" charset="-120"/>
              </a:rPr>
              <a:t>Voters may:</a:t>
            </a:r>
            <a:endParaRPr lang="en-US" sz="1800" dirty="0"/>
          </a:p>
        </p:txBody>
      </p:sp>
      <p:sp>
        <p:nvSpPr>
          <p:cNvPr id="21" name="Text 14"/>
          <p:cNvSpPr txBox="1"/>
          <p:nvPr/>
        </p:nvSpPr>
        <p:spPr>
          <a:xfrm>
            <a:off x="7589520" y="2487168"/>
            <a:ext cx="3870655" cy="1920240"/>
          </a:xfrm>
          <a:prstGeom prst="rect">
            <a:avLst/>
          </a:prstGeom>
          <a:noFill/>
          <a:ln/>
        </p:spPr>
        <p:txBody>
          <a:bodyPr wrap="square" lIns="0" tIns="0" rIns="0" bIns="0" rtlCol="0" anchor="t"/>
          <a:lstStyle/>
          <a:p>
            <a:pPr marL="240030" indent="-240030">
              <a:spcAft>
                <a:spcPts val="500"/>
              </a:spcAft>
              <a:buSzPct val="100000"/>
              <a:buChar char="•"/>
            </a:pPr>
            <a:r>
              <a:rPr lang="en-US" sz="1800" dirty="0">
                <a:solidFill>
                  <a:srgbClr val="222222"/>
                </a:solidFill>
                <a:latin typeface="Segoe UI" pitchFamily="34" charset="0"/>
                <a:ea typeface="Segoe UI" pitchFamily="34" charset="-122"/>
                <a:cs typeface="Segoe UI" pitchFamily="34" charset="-120"/>
              </a:rPr>
              <a:t>Wear campaign items while voting</a:t>
            </a:r>
            <a:endParaRPr lang="en-US" sz="1800" dirty="0"/>
          </a:p>
          <a:p>
            <a:pPr marL="240030" indent="-240030">
              <a:spcAft>
                <a:spcPts val="500"/>
              </a:spcAft>
              <a:buSzPct val="100000"/>
              <a:buChar char="•"/>
            </a:pPr>
            <a:r>
              <a:rPr lang="en-US" sz="1800" dirty="0">
                <a:solidFill>
                  <a:srgbClr val="222222"/>
                </a:solidFill>
                <a:latin typeface="Segoe UI" pitchFamily="34" charset="0"/>
                <a:ea typeface="Segoe UI" pitchFamily="34" charset="-122"/>
                <a:cs typeface="Segoe UI" pitchFamily="34" charset="-120"/>
              </a:rPr>
              <a:t>Bring notes or a marked sample ballot for their own use</a:t>
            </a:r>
            <a:endParaRPr lang="en-US" sz="1800" dirty="0"/>
          </a:p>
          <a:p>
            <a:pPr marL="240030" indent="-240030">
              <a:spcAft>
                <a:spcPts val="500"/>
              </a:spcAft>
              <a:buSzPct val="100000"/>
              <a:buChar char="•"/>
            </a:pPr>
            <a:r>
              <a:rPr lang="en-US" sz="1800" dirty="0">
                <a:solidFill>
                  <a:srgbClr val="222222"/>
                </a:solidFill>
                <a:latin typeface="Segoe UI" pitchFamily="34" charset="0"/>
                <a:ea typeface="Segoe UI" pitchFamily="34" charset="-122"/>
                <a:cs typeface="Segoe UI" pitchFamily="34" charset="-120"/>
              </a:rPr>
              <a:t>Photograph their own ballot</a:t>
            </a:r>
            <a:endParaRPr lang="en-US" sz="1800" dirty="0"/>
          </a:p>
        </p:txBody>
      </p:sp>
      <p:sp>
        <p:nvSpPr>
          <p:cNvPr id="22" name="Text 15"/>
          <p:cNvSpPr txBox="1"/>
          <p:nvPr/>
        </p:nvSpPr>
        <p:spPr>
          <a:xfrm>
            <a:off x="7589520" y="4389120"/>
            <a:ext cx="3779215" cy="365760"/>
          </a:xfrm>
          <a:prstGeom prst="rect">
            <a:avLst/>
          </a:prstGeom>
          <a:noFill/>
          <a:ln/>
        </p:spPr>
        <p:txBody>
          <a:bodyPr wrap="square" lIns="0" tIns="0" rIns="0" bIns="0" rtlCol="0" anchor="t"/>
          <a:lstStyle/>
          <a:p>
            <a:pPr indent="0" marL="0">
              <a:buNone/>
            </a:pPr>
            <a:r>
              <a:rPr lang="en-US" sz="1800" b="1" dirty="0">
                <a:solidFill>
                  <a:srgbClr val="222222"/>
                </a:solidFill>
                <a:latin typeface="Segoe UI" pitchFamily="34" charset="0"/>
                <a:ea typeface="Segoe UI" pitchFamily="34" charset="-122"/>
                <a:cs typeface="Segoe UI" pitchFamily="34" charset="-120"/>
              </a:rPr>
              <a:t>Voters may not:</a:t>
            </a:r>
            <a:endParaRPr lang="en-US" sz="1800" dirty="0"/>
          </a:p>
        </p:txBody>
      </p:sp>
      <p:sp>
        <p:nvSpPr>
          <p:cNvPr id="23" name="Text 16"/>
          <p:cNvSpPr txBox="1"/>
          <p:nvPr/>
        </p:nvSpPr>
        <p:spPr>
          <a:xfrm>
            <a:off x="7589520" y="4773168"/>
            <a:ext cx="3870655" cy="1280160"/>
          </a:xfrm>
          <a:prstGeom prst="rect">
            <a:avLst/>
          </a:prstGeom>
          <a:noFill/>
          <a:ln/>
        </p:spPr>
        <p:txBody>
          <a:bodyPr wrap="square" lIns="0" tIns="0" rIns="0" bIns="0" rtlCol="0" anchor="t"/>
          <a:lstStyle/>
          <a:p>
            <a:pPr marL="240030" indent="-240030">
              <a:spcAft>
                <a:spcPts val="500"/>
              </a:spcAft>
              <a:buSzPct val="100000"/>
              <a:buChar char="•"/>
            </a:pPr>
            <a:r>
              <a:rPr lang="en-US" sz="1800" dirty="0">
                <a:solidFill>
                  <a:srgbClr val="222222"/>
                </a:solidFill>
                <a:latin typeface="Segoe UI" pitchFamily="34" charset="0"/>
                <a:ea typeface="Segoe UI" pitchFamily="34" charset="-122"/>
                <a:cs typeface="Segoe UI" pitchFamily="34" charset="-120"/>
              </a:rPr>
              <a:t>Campaign inside or within 150 feet</a:t>
            </a:r>
            <a:endParaRPr lang="en-US" sz="1800" dirty="0"/>
          </a:p>
          <a:p>
            <a:pPr marL="240030" indent="-240030">
              <a:spcAft>
                <a:spcPts val="500"/>
              </a:spcAft>
              <a:buSzPct val="100000"/>
              <a:buChar char="•"/>
            </a:pPr>
            <a:r>
              <a:rPr lang="en-US" sz="1800" dirty="0">
                <a:solidFill>
                  <a:srgbClr val="222222"/>
                </a:solidFill>
                <a:latin typeface="Segoe UI" pitchFamily="34" charset="0"/>
                <a:ea typeface="Segoe UI" pitchFamily="34" charset="-122"/>
                <a:cs typeface="Segoe UI" pitchFamily="34" charset="-120"/>
              </a:rPr>
              <a:t>Take a vote-by-mail ballot into the booth</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Poll watchers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Text 2"/>
          <p:cNvSpPr txBox="1"/>
          <p:nvPr/>
        </p:nvSpPr>
        <p:spPr>
          <a:xfrm>
            <a:off x="548640" y="1325880"/>
            <a:ext cx="11094415" cy="64008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Each party, candidate, and issue committee may have one approved watcher per polling room at a time. Watchers wear a badge with their name.</a:t>
            </a:r>
            <a:endParaRPr lang="en-US" sz="1800" dirty="0"/>
          </a:p>
        </p:txBody>
      </p:sp>
      <p:sp>
        <p:nvSpPr>
          <p:cNvPr id="7" name="Shape 3">
            <a:extLst>
              <a:ext uri="{C183D7F6-B498-43B3-948B-1728B52AA6E4}">
                <adec:decorative xmlns:adec="http://schemas.microsoft.com/office/drawing/2017/decorative" val="1"/>
              </a:ext>
            </a:extLst>
          </p:cNvPr>
          <p:cNvSpPr/>
          <p:nvPr/>
        </p:nvSpPr>
        <p:spPr>
          <a:xfrm>
            <a:off x="548640" y="210312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8" name="Shape 4">
            <a:extLst>
              <a:ext uri="{C183D7F6-B498-43B3-948B-1728B52AA6E4}">
                <adec:decorative xmlns:adec="http://schemas.microsoft.com/office/drawing/2017/decorative" val="1"/>
              </a:ext>
            </a:extLst>
          </p:cNvPr>
          <p:cNvSpPr/>
          <p:nvPr/>
        </p:nvSpPr>
        <p:spPr>
          <a:xfrm>
            <a:off x="822960" y="2359152"/>
            <a:ext cx="2651760" cy="548640"/>
          </a:xfrm>
          <a:prstGeom prst="roundRect">
            <a:avLst>
              <a:gd name="adj" fmla="val 50000"/>
            </a:avLst>
          </a:prstGeom>
          <a:solidFill>
            <a:srgbClr val="1D5C4D"/>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0976" y="2463394"/>
            <a:ext cx="340157" cy="340157"/>
          </a:xfrm>
          <a:prstGeom prst="rect">
            <a:avLst/>
          </a:prstGeom>
        </p:spPr>
      </p:pic>
      <p:sp>
        <p:nvSpPr>
          <p:cNvPr id="10" name="Text 5"/>
          <p:cNvSpPr txBox="1"/>
          <p:nvPr/>
        </p:nvSpPr>
        <p:spPr>
          <a:xfrm>
            <a:off x="1382573" y="2359152"/>
            <a:ext cx="201899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Watchers may</a:t>
            </a:r>
            <a:endParaRPr lang="en-US" sz="2000" dirty="0"/>
          </a:p>
        </p:txBody>
      </p:sp>
      <p:sp>
        <p:nvSpPr>
          <p:cNvPr id="11" name="Text 6"/>
          <p:cNvSpPr txBox="1"/>
          <p:nvPr/>
        </p:nvSpPr>
        <p:spPr>
          <a:xfrm>
            <a:off x="868680" y="3108960"/>
            <a:ext cx="476996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Watch the election, including check-in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Watch the secure ballot intake station at early voting</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Give written voter challenges to the clerk</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Use phones quietly: silent, no calls, no photos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Ask the clerk about procedures</a:t>
            </a:r>
            <a:endParaRPr lang="en-US" sz="1800" dirty="0"/>
          </a:p>
        </p:txBody>
      </p:sp>
      <p:sp>
        <p:nvSpPr>
          <p:cNvPr id="12" name="Shape 7">
            <a:extLst>
              <a:ext uri="{C183D7F6-B498-43B3-948B-1728B52AA6E4}">
                <adec:decorative xmlns:adec="http://schemas.microsoft.com/office/drawing/2017/decorative" val="1"/>
              </a:ext>
            </a:extLst>
          </p:cNvPr>
          <p:cNvSpPr/>
          <p:nvPr/>
        </p:nvSpPr>
        <p:spPr>
          <a:xfrm>
            <a:off x="6278728" y="210312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13" name="Shape 8">
            <a:extLst>
              <a:ext uri="{C183D7F6-B498-43B3-948B-1728B52AA6E4}">
                <adec:decorative xmlns:adec="http://schemas.microsoft.com/office/drawing/2017/decorative" val="1"/>
              </a:ext>
            </a:extLst>
          </p:cNvPr>
          <p:cNvSpPr/>
          <p:nvPr/>
        </p:nvSpPr>
        <p:spPr>
          <a:xfrm>
            <a:off x="6553048" y="2359152"/>
            <a:ext cx="3108960" cy="548640"/>
          </a:xfrm>
          <a:prstGeom prst="roundRect">
            <a:avLst>
              <a:gd name="adj" fmla="val 50000"/>
            </a:avLst>
          </a:prstGeom>
          <a:solidFill>
            <a:srgbClr val="E07A2F"/>
          </a:solidFill>
          <a:ln/>
        </p:spPr>
      </p:sp>
      <p:pic>
        <p:nvPicPr>
          <p:cNvPr id="14"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81064" y="2463394"/>
            <a:ext cx="340157" cy="340157"/>
          </a:xfrm>
          <a:prstGeom prst="rect">
            <a:avLst/>
          </a:prstGeom>
        </p:spPr>
      </p:pic>
      <p:sp>
        <p:nvSpPr>
          <p:cNvPr id="15" name="Text 9"/>
          <p:cNvSpPr txBox="1"/>
          <p:nvPr/>
        </p:nvSpPr>
        <p:spPr>
          <a:xfrm>
            <a:off x="7112660" y="2359152"/>
            <a:ext cx="2476195" cy="548640"/>
          </a:xfrm>
          <a:prstGeom prst="rect">
            <a:avLst/>
          </a:prstGeom>
          <a:noFill/>
          <a:ln/>
        </p:spPr>
        <p:txBody>
          <a:bodyPr wrap="square" lIns="0" tIns="0" rIns="0" bIns="0" rtlCol="0" anchor="ctr"/>
          <a:lstStyle/>
          <a:p>
            <a:pPr indent="0" marL="0">
              <a:buNone/>
            </a:pPr>
            <a:r>
              <a:rPr lang="en-US" sz="2000" b="1" dirty="0">
                <a:solidFill>
                  <a:srgbClr val="FFFFFF"/>
                </a:solidFill>
                <a:latin typeface="Segoe UI" pitchFamily="34" charset="0"/>
                <a:ea typeface="Segoe UI" pitchFamily="34" charset="-122"/>
                <a:cs typeface="Segoe UI" pitchFamily="34" charset="-120"/>
              </a:rPr>
              <a:t>Watchers may not</a:t>
            </a:r>
            <a:endParaRPr lang="en-US" sz="2000" dirty="0"/>
          </a:p>
        </p:txBody>
      </p:sp>
      <p:sp>
        <p:nvSpPr>
          <p:cNvPr id="16" name="Text 10"/>
          <p:cNvSpPr txBox="1"/>
          <p:nvPr/>
        </p:nvSpPr>
        <p:spPr>
          <a:xfrm>
            <a:off x="6598768" y="3108960"/>
            <a:ext cx="476996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Block or disrupt the election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Come closer to the check-in table or booths than needed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Talk to or help voters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Wear campaign items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Take photos or make recordings</a:t>
            </a:r>
            <a:endParaRPr lang="en-US" sz="1800" dirty="0"/>
          </a:p>
        </p:txBody>
      </p:sp>
      <p:sp>
        <p:nvSpPr>
          <p:cNvPr id="17"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Checking in a voter: 5 steps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2057400" cy="370332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749808" y="1600200"/>
            <a:ext cx="548640" cy="548640"/>
          </a:xfrm>
          <a:prstGeom prst="ellipse">
            <a:avLst/>
          </a:prstGeom>
          <a:solidFill>
            <a:srgbClr val="E07A2F"/>
          </a:solidFill>
          <a:ln/>
        </p:spPr>
      </p:sp>
      <p:sp>
        <p:nvSpPr>
          <p:cNvPr id="8" name="Text 4"/>
          <p:cNvSpPr txBox="1"/>
          <p:nvPr/>
        </p:nvSpPr>
        <p:spPr>
          <a:xfrm>
            <a:off x="749808" y="160020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1</a:t>
            </a:r>
            <a:endParaRPr lang="en-US" sz="2000" dirty="0"/>
          </a:p>
        </p:txBody>
      </p:sp>
      <p:sp>
        <p:nvSpPr>
          <p:cNvPr id="9" name="Text 5"/>
          <p:cNvSpPr txBox="1"/>
          <p:nvPr/>
        </p:nvSpPr>
        <p:spPr>
          <a:xfrm>
            <a:off x="749808" y="2286000"/>
            <a:ext cx="1783080" cy="384048"/>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Photo ID</a:t>
            </a:r>
            <a:endParaRPr lang="en-US" sz="1800" dirty="0"/>
          </a:p>
        </p:txBody>
      </p:sp>
      <p:sp>
        <p:nvSpPr>
          <p:cNvPr id="10" name="Text 6"/>
          <p:cNvSpPr txBox="1"/>
          <p:nvPr/>
        </p:nvSpPr>
        <p:spPr>
          <a:xfrm>
            <a:off x="749808" y="2697480"/>
            <a:ext cx="1783080" cy="22860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a current photo ID with signature. Does the photo match?</a:t>
            </a:r>
            <a:endParaRPr lang="en-US" sz="1800" dirty="0"/>
          </a:p>
        </p:txBody>
      </p:sp>
      <p:sp>
        <p:nvSpPr>
          <p:cNvPr id="11" name="Shape 7">
            <a:extLst>
              <a:ext uri="{C183D7F6-B498-43B3-948B-1728B52AA6E4}">
                <adec:decorative xmlns:adec="http://schemas.microsoft.com/office/drawing/2017/decorative" val="1"/>
              </a:ext>
            </a:extLst>
          </p:cNvPr>
          <p:cNvSpPr/>
          <p:nvPr/>
        </p:nvSpPr>
        <p:spPr>
          <a:xfrm>
            <a:off x="2642959" y="1737360"/>
            <a:ext cx="128016" cy="274320"/>
          </a:xfrm>
          <a:prstGeom prst="chevron">
            <a:avLst/>
          </a:prstGeom>
          <a:solidFill>
            <a:srgbClr val="5B6B66"/>
          </a:solidFill>
          <a:ln/>
        </p:spPr>
      </p:sp>
      <p:sp>
        <p:nvSpPr>
          <p:cNvPr id="12" name="Shape 8">
            <a:extLst>
              <a:ext uri="{C183D7F6-B498-43B3-948B-1728B52AA6E4}">
                <adec:decorative xmlns:adec="http://schemas.microsoft.com/office/drawing/2017/decorative" val="1"/>
              </a:ext>
            </a:extLst>
          </p:cNvPr>
          <p:cNvSpPr/>
          <p:nvPr/>
        </p:nvSpPr>
        <p:spPr>
          <a:xfrm>
            <a:off x="2807894" y="1371600"/>
            <a:ext cx="2057400" cy="370332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13" name="Shape 9">
            <a:extLst>
              <a:ext uri="{C183D7F6-B498-43B3-948B-1728B52AA6E4}">
                <adec:decorative xmlns:adec="http://schemas.microsoft.com/office/drawing/2017/decorative" val="1"/>
              </a:ext>
            </a:extLst>
          </p:cNvPr>
          <p:cNvSpPr/>
          <p:nvPr/>
        </p:nvSpPr>
        <p:spPr>
          <a:xfrm>
            <a:off x="3009062" y="1600200"/>
            <a:ext cx="548640" cy="548640"/>
          </a:xfrm>
          <a:prstGeom prst="ellipse">
            <a:avLst/>
          </a:prstGeom>
          <a:solidFill>
            <a:srgbClr val="E07A2F"/>
          </a:solidFill>
          <a:ln/>
        </p:spPr>
      </p:sp>
      <p:sp>
        <p:nvSpPr>
          <p:cNvPr id="14" name="Text 10"/>
          <p:cNvSpPr txBox="1"/>
          <p:nvPr/>
        </p:nvSpPr>
        <p:spPr>
          <a:xfrm>
            <a:off x="3009062" y="160020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2</a:t>
            </a:r>
            <a:endParaRPr lang="en-US" sz="2000" dirty="0"/>
          </a:p>
        </p:txBody>
      </p:sp>
      <p:sp>
        <p:nvSpPr>
          <p:cNvPr id="15" name="Text 11"/>
          <p:cNvSpPr txBox="1"/>
          <p:nvPr/>
        </p:nvSpPr>
        <p:spPr>
          <a:xfrm>
            <a:off x="3009062" y="2286000"/>
            <a:ext cx="1783080" cy="384048"/>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Find the name</a:t>
            </a:r>
            <a:endParaRPr lang="en-US" sz="1800" dirty="0"/>
          </a:p>
        </p:txBody>
      </p:sp>
      <p:sp>
        <p:nvSpPr>
          <p:cNvPr id="16" name="Text 12"/>
          <p:cNvSpPr txBox="1"/>
          <p:nvPr/>
        </p:nvSpPr>
        <p:spPr>
          <a:xfrm>
            <a:off x="3009062" y="2697480"/>
            <a:ext cx="1783080" cy="22860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Search the register. E‑poll book? Scan a Florida license or ID card first.</a:t>
            </a:r>
            <a:endParaRPr lang="en-US" sz="1800" dirty="0"/>
          </a:p>
        </p:txBody>
      </p:sp>
      <p:sp>
        <p:nvSpPr>
          <p:cNvPr id="17" name="Shape 13">
            <a:extLst>
              <a:ext uri="{C183D7F6-B498-43B3-948B-1728B52AA6E4}">
                <adec:decorative xmlns:adec="http://schemas.microsoft.com/office/drawing/2017/decorative" val="1"/>
              </a:ext>
            </a:extLst>
          </p:cNvPr>
          <p:cNvSpPr/>
          <p:nvPr/>
        </p:nvSpPr>
        <p:spPr>
          <a:xfrm>
            <a:off x="4902213" y="1737360"/>
            <a:ext cx="128016" cy="274320"/>
          </a:xfrm>
          <a:prstGeom prst="chevron">
            <a:avLst/>
          </a:prstGeom>
          <a:solidFill>
            <a:srgbClr val="5B6B66"/>
          </a:solidFill>
          <a:ln/>
        </p:spPr>
      </p:sp>
      <p:sp>
        <p:nvSpPr>
          <p:cNvPr id="18" name="Shape 14">
            <a:extLst>
              <a:ext uri="{C183D7F6-B498-43B3-948B-1728B52AA6E4}">
                <adec:decorative xmlns:adec="http://schemas.microsoft.com/office/drawing/2017/decorative" val="1"/>
              </a:ext>
            </a:extLst>
          </p:cNvPr>
          <p:cNvSpPr/>
          <p:nvPr/>
        </p:nvSpPr>
        <p:spPr>
          <a:xfrm>
            <a:off x="5067148" y="1371600"/>
            <a:ext cx="2057400" cy="370332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19" name="Shape 15">
            <a:extLst>
              <a:ext uri="{C183D7F6-B498-43B3-948B-1728B52AA6E4}">
                <adec:decorative xmlns:adec="http://schemas.microsoft.com/office/drawing/2017/decorative" val="1"/>
              </a:ext>
            </a:extLst>
          </p:cNvPr>
          <p:cNvSpPr/>
          <p:nvPr/>
        </p:nvSpPr>
        <p:spPr>
          <a:xfrm>
            <a:off x="5268316" y="1600200"/>
            <a:ext cx="548640" cy="548640"/>
          </a:xfrm>
          <a:prstGeom prst="ellipse">
            <a:avLst/>
          </a:prstGeom>
          <a:solidFill>
            <a:srgbClr val="E07A2F"/>
          </a:solidFill>
          <a:ln/>
        </p:spPr>
      </p:sp>
      <p:sp>
        <p:nvSpPr>
          <p:cNvPr id="20" name="Text 16"/>
          <p:cNvSpPr txBox="1"/>
          <p:nvPr/>
        </p:nvSpPr>
        <p:spPr>
          <a:xfrm>
            <a:off x="5268316" y="160020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3</a:t>
            </a:r>
            <a:endParaRPr lang="en-US" sz="2000" dirty="0"/>
          </a:p>
        </p:txBody>
      </p:sp>
      <p:sp>
        <p:nvSpPr>
          <p:cNvPr id="21" name="Text 17"/>
          <p:cNvSpPr txBox="1"/>
          <p:nvPr/>
        </p:nvSpPr>
        <p:spPr>
          <a:xfrm>
            <a:off x="5268316" y="2286000"/>
            <a:ext cx="1783080" cy="384048"/>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Check address</a:t>
            </a:r>
            <a:endParaRPr lang="en-US" sz="1800" dirty="0"/>
          </a:p>
        </p:txBody>
      </p:sp>
      <p:sp>
        <p:nvSpPr>
          <p:cNvPr id="22" name="Text 18"/>
          <p:cNvSpPr txBox="1"/>
          <p:nvPr/>
        </p:nvSpPr>
        <p:spPr>
          <a:xfrm>
            <a:off x="5268316" y="2697480"/>
            <a:ext cx="1783080" cy="22860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Ask if their address has changed. Handle updates first.</a:t>
            </a:r>
            <a:endParaRPr lang="en-US" sz="1800" dirty="0"/>
          </a:p>
        </p:txBody>
      </p:sp>
      <p:sp>
        <p:nvSpPr>
          <p:cNvPr id="23" name="Shape 19">
            <a:extLst>
              <a:ext uri="{C183D7F6-B498-43B3-948B-1728B52AA6E4}">
                <adec:decorative xmlns:adec="http://schemas.microsoft.com/office/drawing/2017/decorative" val="1"/>
              </a:ext>
            </a:extLst>
          </p:cNvPr>
          <p:cNvSpPr/>
          <p:nvPr/>
        </p:nvSpPr>
        <p:spPr>
          <a:xfrm>
            <a:off x="7161467" y="1737360"/>
            <a:ext cx="128016" cy="274320"/>
          </a:xfrm>
          <a:prstGeom prst="chevron">
            <a:avLst/>
          </a:prstGeom>
          <a:solidFill>
            <a:srgbClr val="5B6B66"/>
          </a:solidFill>
          <a:ln/>
        </p:spPr>
      </p:sp>
      <p:sp>
        <p:nvSpPr>
          <p:cNvPr id="24" name="Shape 20">
            <a:extLst>
              <a:ext uri="{C183D7F6-B498-43B3-948B-1728B52AA6E4}">
                <adec:decorative xmlns:adec="http://schemas.microsoft.com/office/drawing/2017/decorative" val="1"/>
              </a:ext>
            </a:extLst>
          </p:cNvPr>
          <p:cNvSpPr/>
          <p:nvPr/>
        </p:nvSpPr>
        <p:spPr>
          <a:xfrm>
            <a:off x="7326401" y="1371600"/>
            <a:ext cx="2057400" cy="370332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25" name="Shape 21">
            <a:extLst>
              <a:ext uri="{C183D7F6-B498-43B3-948B-1728B52AA6E4}">
                <adec:decorative xmlns:adec="http://schemas.microsoft.com/office/drawing/2017/decorative" val="1"/>
              </a:ext>
            </a:extLst>
          </p:cNvPr>
          <p:cNvSpPr/>
          <p:nvPr/>
        </p:nvSpPr>
        <p:spPr>
          <a:xfrm>
            <a:off x="7527569" y="1600200"/>
            <a:ext cx="548640" cy="548640"/>
          </a:xfrm>
          <a:prstGeom prst="ellipse">
            <a:avLst/>
          </a:prstGeom>
          <a:solidFill>
            <a:srgbClr val="E07A2F"/>
          </a:solidFill>
          <a:ln/>
        </p:spPr>
      </p:sp>
      <p:sp>
        <p:nvSpPr>
          <p:cNvPr id="26" name="Text 22"/>
          <p:cNvSpPr txBox="1"/>
          <p:nvPr/>
        </p:nvSpPr>
        <p:spPr>
          <a:xfrm>
            <a:off x="7527569" y="160020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4</a:t>
            </a:r>
            <a:endParaRPr lang="en-US" sz="2000" dirty="0"/>
          </a:p>
        </p:txBody>
      </p:sp>
      <p:sp>
        <p:nvSpPr>
          <p:cNvPr id="27" name="Text 23"/>
          <p:cNvSpPr txBox="1"/>
          <p:nvPr/>
        </p:nvSpPr>
        <p:spPr>
          <a:xfrm>
            <a:off x="7527569" y="2286000"/>
            <a:ext cx="1783080" cy="384048"/>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Signature</a:t>
            </a:r>
            <a:endParaRPr lang="en-US" sz="1800" dirty="0"/>
          </a:p>
        </p:txBody>
      </p:sp>
      <p:sp>
        <p:nvSpPr>
          <p:cNvPr id="28" name="Text 24"/>
          <p:cNvSpPr txBox="1"/>
          <p:nvPr/>
        </p:nvSpPr>
        <p:spPr>
          <a:xfrm>
            <a:off x="7527569" y="2697480"/>
            <a:ext cx="1783080" cy="22860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signs. Compare it to the ID signature.</a:t>
            </a:r>
            <a:endParaRPr lang="en-US" sz="1800" dirty="0"/>
          </a:p>
        </p:txBody>
      </p:sp>
      <p:sp>
        <p:nvSpPr>
          <p:cNvPr id="29" name="Shape 25">
            <a:extLst>
              <a:ext uri="{C183D7F6-B498-43B3-948B-1728B52AA6E4}">
                <adec:decorative xmlns:adec="http://schemas.microsoft.com/office/drawing/2017/decorative" val="1"/>
              </a:ext>
            </a:extLst>
          </p:cNvPr>
          <p:cNvSpPr/>
          <p:nvPr/>
        </p:nvSpPr>
        <p:spPr>
          <a:xfrm>
            <a:off x="9420720" y="1737360"/>
            <a:ext cx="128016" cy="274320"/>
          </a:xfrm>
          <a:prstGeom prst="chevron">
            <a:avLst/>
          </a:prstGeom>
          <a:solidFill>
            <a:srgbClr val="5B6B66"/>
          </a:solidFill>
          <a:ln/>
        </p:spPr>
      </p:sp>
      <p:sp>
        <p:nvSpPr>
          <p:cNvPr id="30" name="Shape 26">
            <a:extLst>
              <a:ext uri="{C183D7F6-B498-43B3-948B-1728B52AA6E4}">
                <adec:decorative xmlns:adec="http://schemas.microsoft.com/office/drawing/2017/decorative" val="1"/>
              </a:ext>
            </a:extLst>
          </p:cNvPr>
          <p:cNvSpPr/>
          <p:nvPr/>
        </p:nvSpPr>
        <p:spPr>
          <a:xfrm>
            <a:off x="9585655" y="1371600"/>
            <a:ext cx="2057400" cy="3703320"/>
          </a:xfrm>
          <a:prstGeom prst="roundRect">
            <a:avLst>
              <a:gd name="adj" fmla="val 5333"/>
            </a:avLst>
          </a:prstGeom>
          <a:solidFill>
            <a:srgbClr val="FFFFFF"/>
          </a:solidFill>
          <a:ln/>
          <a:effectLst>
            <a:outerShdw sx="100000" sy="100000" kx="0" ky="0" algn="bl" rotWithShape="0" blurRad="76200" dist="25400" dir="5400000">
              <a:srgbClr val="000000">
                <a:alpha val="12000"/>
              </a:srgbClr>
            </a:outerShdw>
          </a:effectLst>
        </p:spPr>
      </p:sp>
      <p:sp>
        <p:nvSpPr>
          <p:cNvPr id="31" name="Shape 27">
            <a:extLst>
              <a:ext uri="{C183D7F6-B498-43B3-948B-1728B52AA6E4}">
                <adec:decorative xmlns:adec="http://schemas.microsoft.com/office/drawing/2017/decorative" val="1"/>
              </a:ext>
            </a:extLst>
          </p:cNvPr>
          <p:cNvSpPr/>
          <p:nvPr/>
        </p:nvSpPr>
        <p:spPr>
          <a:xfrm>
            <a:off x="9786823" y="1600200"/>
            <a:ext cx="548640" cy="548640"/>
          </a:xfrm>
          <a:prstGeom prst="ellipse">
            <a:avLst/>
          </a:prstGeom>
          <a:solidFill>
            <a:srgbClr val="1D5C4D"/>
          </a:solidFill>
          <a:ln/>
        </p:spPr>
      </p:sp>
      <p:sp>
        <p:nvSpPr>
          <p:cNvPr id="32" name="Text 28"/>
          <p:cNvSpPr txBox="1"/>
          <p:nvPr/>
        </p:nvSpPr>
        <p:spPr>
          <a:xfrm>
            <a:off x="9786823" y="160020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5</a:t>
            </a:r>
            <a:endParaRPr lang="en-US" sz="2000" dirty="0"/>
          </a:p>
        </p:txBody>
      </p:sp>
      <p:sp>
        <p:nvSpPr>
          <p:cNvPr id="33" name="Text 29"/>
          <p:cNvSpPr txBox="1"/>
          <p:nvPr/>
        </p:nvSpPr>
        <p:spPr>
          <a:xfrm>
            <a:off x="9786823" y="2286000"/>
            <a:ext cx="1783080" cy="384048"/>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Right ballot</a:t>
            </a:r>
            <a:endParaRPr lang="en-US" sz="1800" dirty="0"/>
          </a:p>
        </p:txBody>
      </p:sp>
      <p:sp>
        <p:nvSpPr>
          <p:cNvPr id="34" name="Text 30"/>
          <p:cNvSpPr txBox="1"/>
          <p:nvPr/>
        </p:nvSpPr>
        <p:spPr>
          <a:xfrm>
            <a:off x="9786823" y="2697480"/>
            <a:ext cx="1783080" cy="22860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Give the ballot for their address (and party, in a primary).</a:t>
            </a:r>
            <a:endParaRPr lang="en-US" sz="1800" dirty="0"/>
          </a:p>
        </p:txBody>
      </p:sp>
      <p:sp>
        <p:nvSpPr>
          <p:cNvPr id="35" name="Shape 31">
            <a:extLst>
              <a:ext uri="{C183D7F6-B498-43B3-948B-1728B52AA6E4}">
                <adec:decorative xmlns:adec="http://schemas.microsoft.com/office/drawing/2017/decorative" val="1"/>
              </a:ext>
            </a:extLst>
          </p:cNvPr>
          <p:cNvSpPr/>
          <p:nvPr/>
        </p:nvSpPr>
        <p:spPr>
          <a:xfrm>
            <a:off x="548640" y="5257800"/>
            <a:ext cx="11094415" cy="868680"/>
          </a:xfrm>
          <a:prstGeom prst="roundRect">
            <a:avLst>
              <a:gd name="adj" fmla="val 12632"/>
            </a:avLst>
          </a:prstGeom>
          <a:solidFill>
            <a:srgbClr val="FBE9DC"/>
          </a:solidFill>
          <a:ln/>
        </p:spPr>
      </p:sp>
      <p:pic>
        <p:nvPicPr>
          <p:cNvPr id="36"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2960" y="5486400"/>
            <a:ext cx="411480" cy="411480"/>
          </a:xfrm>
          <a:prstGeom prst="rect">
            <a:avLst/>
          </a:prstGeom>
        </p:spPr>
      </p:pic>
      <p:sp>
        <p:nvSpPr>
          <p:cNvPr id="37" name="Text 32"/>
          <p:cNvSpPr txBox="1"/>
          <p:nvPr/>
        </p:nvSpPr>
        <p:spPr>
          <a:xfrm>
            <a:off x="1417320" y="5257800"/>
            <a:ext cx="9997135" cy="86868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If a step can't be completed, follow the steps on the next slides. When eligibility can't be confirmed, the voter may vote a provisional ballot.</a:t>
            </a:r>
            <a:endParaRPr lang="en-US" sz="1800" dirty="0"/>
          </a:p>
        </p:txBody>
      </p:sp>
      <p:sp>
        <p:nvSpPr>
          <p:cNvPr id="3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Photo IDs accepted at the polls in 2026</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576218" cy="731520"/>
          </a:xfrm>
          <a:prstGeom prst="roundRect">
            <a:avLst>
              <a:gd name="adj" fmla="val 10000"/>
            </a:avLst>
          </a:prstGeom>
          <a:solidFill>
            <a:srgbClr val="FFFFFF"/>
          </a:solidFill>
          <a:ln w="12700">
            <a:solidFill>
              <a:srgbClr val="C9D8D2"/>
            </a:solidFill>
            <a:prstDash val="solid"/>
          </a:ln>
        </p:spPr>
      </p:sp>
      <p:sp>
        <p:nvSpPr>
          <p:cNvPr id="7" name="Shape 3">
            <a:extLst>
              <a:ext uri="{C183D7F6-B498-43B3-948B-1728B52AA6E4}">
                <adec:decorative xmlns:adec="http://schemas.microsoft.com/office/drawing/2017/decorative" val="1"/>
              </a:ext>
            </a:extLst>
          </p:cNvPr>
          <p:cNvSpPr/>
          <p:nvPr/>
        </p:nvSpPr>
        <p:spPr>
          <a:xfrm>
            <a:off x="713232" y="1591056"/>
            <a:ext cx="292608" cy="292608"/>
          </a:xfrm>
          <a:prstGeom prst="ellipse">
            <a:avLst/>
          </a:prstGeom>
          <a:solidFill>
            <a:srgbClr val="1D5C4D"/>
          </a:solidFill>
          <a:ln/>
        </p:spPr>
      </p:sp>
      <p:sp>
        <p:nvSpPr>
          <p:cNvPr id="8" name="Text 4"/>
          <p:cNvSpPr txBox="1"/>
          <p:nvPr/>
        </p:nvSpPr>
        <p:spPr>
          <a:xfrm>
            <a:off x="1170432" y="1371600"/>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Florida driver license</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4307738" y="1371600"/>
            <a:ext cx="3576218" cy="731520"/>
          </a:xfrm>
          <a:prstGeom prst="roundRect">
            <a:avLst>
              <a:gd name="adj" fmla="val 10000"/>
            </a:avLst>
          </a:prstGeom>
          <a:solidFill>
            <a:srgbClr val="FFFFFF"/>
          </a:solidFill>
          <a:ln w="12700">
            <a:solidFill>
              <a:srgbClr val="C9D8D2"/>
            </a:solidFill>
            <a:prstDash val="solid"/>
          </a:ln>
        </p:spPr>
      </p:sp>
      <p:sp>
        <p:nvSpPr>
          <p:cNvPr id="10" name="Shape 6">
            <a:extLst>
              <a:ext uri="{C183D7F6-B498-43B3-948B-1728B52AA6E4}">
                <adec:decorative xmlns:adec="http://schemas.microsoft.com/office/drawing/2017/decorative" val="1"/>
              </a:ext>
            </a:extLst>
          </p:cNvPr>
          <p:cNvSpPr/>
          <p:nvPr/>
        </p:nvSpPr>
        <p:spPr>
          <a:xfrm>
            <a:off x="4472330" y="1591056"/>
            <a:ext cx="292608" cy="292608"/>
          </a:xfrm>
          <a:prstGeom prst="ellipse">
            <a:avLst/>
          </a:prstGeom>
          <a:solidFill>
            <a:srgbClr val="1D5C4D"/>
          </a:solidFill>
          <a:ln/>
        </p:spPr>
      </p:sp>
      <p:sp>
        <p:nvSpPr>
          <p:cNvPr id="11" name="Text 7"/>
          <p:cNvSpPr txBox="1"/>
          <p:nvPr/>
        </p:nvSpPr>
        <p:spPr>
          <a:xfrm>
            <a:off x="4929530" y="1371600"/>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Florida ID card (from DHSMV)</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8066837" y="1371600"/>
            <a:ext cx="3576218" cy="731520"/>
          </a:xfrm>
          <a:prstGeom prst="roundRect">
            <a:avLst>
              <a:gd name="adj" fmla="val 10000"/>
            </a:avLst>
          </a:prstGeom>
          <a:solidFill>
            <a:srgbClr val="FFFFFF"/>
          </a:solidFill>
          <a:ln w="12700">
            <a:solidFill>
              <a:srgbClr val="C9D8D2"/>
            </a:solidFill>
            <a:prstDash val="solid"/>
          </a:ln>
        </p:spPr>
      </p:sp>
      <p:sp>
        <p:nvSpPr>
          <p:cNvPr id="13" name="Shape 9">
            <a:extLst>
              <a:ext uri="{C183D7F6-B498-43B3-948B-1728B52AA6E4}">
                <adec:decorative xmlns:adec="http://schemas.microsoft.com/office/drawing/2017/decorative" val="1"/>
              </a:ext>
            </a:extLst>
          </p:cNvPr>
          <p:cNvSpPr/>
          <p:nvPr/>
        </p:nvSpPr>
        <p:spPr>
          <a:xfrm>
            <a:off x="8231429" y="1591056"/>
            <a:ext cx="292608" cy="292608"/>
          </a:xfrm>
          <a:prstGeom prst="ellipse">
            <a:avLst/>
          </a:prstGeom>
          <a:solidFill>
            <a:srgbClr val="1D5C4D"/>
          </a:solidFill>
          <a:ln/>
        </p:spPr>
      </p:sp>
      <p:sp>
        <p:nvSpPr>
          <p:cNvPr id="14" name="Text 10"/>
          <p:cNvSpPr txBox="1"/>
          <p:nvPr/>
        </p:nvSpPr>
        <p:spPr>
          <a:xfrm>
            <a:off x="8688629" y="1371600"/>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U.S. passport or passport card</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548640" y="2231136"/>
            <a:ext cx="3576218" cy="731520"/>
          </a:xfrm>
          <a:prstGeom prst="roundRect">
            <a:avLst>
              <a:gd name="adj" fmla="val 10000"/>
            </a:avLst>
          </a:prstGeom>
          <a:solidFill>
            <a:srgbClr val="FFFFFF"/>
          </a:solidFill>
          <a:ln w="12700">
            <a:solidFill>
              <a:srgbClr val="C9D8D2"/>
            </a:solidFill>
            <a:prstDash val="solid"/>
          </a:ln>
        </p:spPr>
      </p:sp>
      <p:sp>
        <p:nvSpPr>
          <p:cNvPr id="16" name="Shape 12">
            <a:extLst>
              <a:ext uri="{C183D7F6-B498-43B3-948B-1728B52AA6E4}">
                <adec:decorative xmlns:adec="http://schemas.microsoft.com/office/drawing/2017/decorative" val="1"/>
              </a:ext>
            </a:extLst>
          </p:cNvPr>
          <p:cNvSpPr/>
          <p:nvPr/>
        </p:nvSpPr>
        <p:spPr>
          <a:xfrm>
            <a:off x="713232" y="2450592"/>
            <a:ext cx="292608" cy="292608"/>
          </a:xfrm>
          <a:prstGeom prst="ellipse">
            <a:avLst/>
          </a:prstGeom>
          <a:solidFill>
            <a:srgbClr val="E07A2F"/>
          </a:solidFill>
          <a:ln/>
        </p:spPr>
      </p:sp>
      <p:sp>
        <p:nvSpPr>
          <p:cNvPr id="17" name="Text 13"/>
          <p:cNvSpPr txBox="1"/>
          <p:nvPr/>
        </p:nvSpPr>
        <p:spPr>
          <a:xfrm>
            <a:off x="1170432" y="2231136"/>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Debit or credit card (ends 2027)</a:t>
            </a:r>
            <a:endParaRPr lang="en-US" sz="1800" dirty="0"/>
          </a:p>
        </p:txBody>
      </p:sp>
      <p:sp>
        <p:nvSpPr>
          <p:cNvPr id="18" name="Shape 14">
            <a:extLst>
              <a:ext uri="{C183D7F6-B498-43B3-948B-1728B52AA6E4}">
                <adec:decorative xmlns:adec="http://schemas.microsoft.com/office/drawing/2017/decorative" val="1"/>
              </a:ext>
            </a:extLst>
          </p:cNvPr>
          <p:cNvSpPr/>
          <p:nvPr/>
        </p:nvSpPr>
        <p:spPr>
          <a:xfrm>
            <a:off x="4307738" y="2231136"/>
            <a:ext cx="3576218" cy="731520"/>
          </a:xfrm>
          <a:prstGeom prst="roundRect">
            <a:avLst>
              <a:gd name="adj" fmla="val 10000"/>
            </a:avLst>
          </a:prstGeom>
          <a:solidFill>
            <a:srgbClr val="FFFFFF"/>
          </a:solidFill>
          <a:ln w="12700">
            <a:solidFill>
              <a:srgbClr val="C9D8D2"/>
            </a:solidFill>
            <a:prstDash val="solid"/>
          </a:ln>
        </p:spPr>
      </p:sp>
      <p:sp>
        <p:nvSpPr>
          <p:cNvPr id="19" name="Shape 15">
            <a:extLst>
              <a:ext uri="{C183D7F6-B498-43B3-948B-1728B52AA6E4}">
                <adec:decorative xmlns:adec="http://schemas.microsoft.com/office/drawing/2017/decorative" val="1"/>
              </a:ext>
            </a:extLst>
          </p:cNvPr>
          <p:cNvSpPr/>
          <p:nvPr/>
        </p:nvSpPr>
        <p:spPr>
          <a:xfrm>
            <a:off x="4472330" y="2450592"/>
            <a:ext cx="292608" cy="292608"/>
          </a:xfrm>
          <a:prstGeom prst="ellipse">
            <a:avLst/>
          </a:prstGeom>
          <a:solidFill>
            <a:srgbClr val="1D5C4D"/>
          </a:solidFill>
          <a:ln/>
        </p:spPr>
      </p:sp>
      <p:sp>
        <p:nvSpPr>
          <p:cNvPr id="20" name="Text 16"/>
          <p:cNvSpPr txBox="1"/>
          <p:nvPr/>
        </p:nvSpPr>
        <p:spPr>
          <a:xfrm>
            <a:off x="4929530" y="2231136"/>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Military ID</a:t>
            </a:r>
            <a:endParaRPr lang="en-US" sz="1800" dirty="0"/>
          </a:p>
        </p:txBody>
      </p:sp>
      <p:sp>
        <p:nvSpPr>
          <p:cNvPr id="21" name="Shape 17">
            <a:extLst>
              <a:ext uri="{C183D7F6-B498-43B3-948B-1728B52AA6E4}">
                <adec:decorative xmlns:adec="http://schemas.microsoft.com/office/drawing/2017/decorative" val="1"/>
              </a:ext>
            </a:extLst>
          </p:cNvPr>
          <p:cNvSpPr/>
          <p:nvPr/>
        </p:nvSpPr>
        <p:spPr>
          <a:xfrm>
            <a:off x="8066837" y="2231136"/>
            <a:ext cx="3576218" cy="731520"/>
          </a:xfrm>
          <a:prstGeom prst="roundRect">
            <a:avLst>
              <a:gd name="adj" fmla="val 10000"/>
            </a:avLst>
          </a:prstGeom>
          <a:solidFill>
            <a:srgbClr val="FFFFFF"/>
          </a:solidFill>
          <a:ln w="12700">
            <a:solidFill>
              <a:srgbClr val="C9D8D2"/>
            </a:solidFill>
            <a:prstDash val="solid"/>
          </a:ln>
        </p:spPr>
      </p:sp>
      <p:sp>
        <p:nvSpPr>
          <p:cNvPr id="22" name="Shape 18">
            <a:extLst>
              <a:ext uri="{C183D7F6-B498-43B3-948B-1728B52AA6E4}">
                <adec:decorative xmlns:adec="http://schemas.microsoft.com/office/drawing/2017/decorative" val="1"/>
              </a:ext>
            </a:extLst>
          </p:cNvPr>
          <p:cNvSpPr/>
          <p:nvPr/>
        </p:nvSpPr>
        <p:spPr>
          <a:xfrm>
            <a:off x="8231429" y="2450592"/>
            <a:ext cx="292608" cy="292608"/>
          </a:xfrm>
          <a:prstGeom prst="ellipse">
            <a:avLst/>
          </a:prstGeom>
          <a:solidFill>
            <a:srgbClr val="E07A2F"/>
          </a:solidFill>
          <a:ln/>
        </p:spPr>
      </p:sp>
      <p:sp>
        <p:nvSpPr>
          <p:cNvPr id="23" name="Text 19"/>
          <p:cNvSpPr txBox="1"/>
          <p:nvPr/>
        </p:nvSpPr>
        <p:spPr>
          <a:xfrm>
            <a:off x="8688629" y="2231136"/>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Student ID (ends 2027)</a:t>
            </a:r>
            <a:endParaRPr lang="en-US" sz="1800" dirty="0"/>
          </a:p>
        </p:txBody>
      </p:sp>
      <p:sp>
        <p:nvSpPr>
          <p:cNvPr id="24" name="Shape 20">
            <a:extLst>
              <a:ext uri="{C183D7F6-B498-43B3-948B-1728B52AA6E4}">
                <adec:decorative xmlns:adec="http://schemas.microsoft.com/office/drawing/2017/decorative" val="1"/>
              </a:ext>
            </a:extLst>
          </p:cNvPr>
          <p:cNvSpPr/>
          <p:nvPr/>
        </p:nvSpPr>
        <p:spPr>
          <a:xfrm>
            <a:off x="548640" y="3090672"/>
            <a:ext cx="3576218" cy="731520"/>
          </a:xfrm>
          <a:prstGeom prst="roundRect">
            <a:avLst>
              <a:gd name="adj" fmla="val 10000"/>
            </a:avLst>
          </a:prstGeom>
          <a:solidFill>
            <a:srgbClr val="FFFFFF"/>
          </a:solidFill>
          <a:ln w="12700">
            <a:solidFill>
              <a:srgbClr val="C9D8D2"/>
            </a:solidFill>
            <a:prstDash val="solid"/>
          </a:ln>
        </p:spPr>
      </p:sp>
      <p:sp>
        <p:nvSpPr>
          <p:cNvPr id="25" name="Shape 21">
            <a:extLst>
              <a:ext uri="{C183D7F6-B498-43B3-948B-1728B52AA6E4}">
                <adec:decorative xmlns:adec="http://schemas.microsoft.com/office/drawing/2017/decorative" val="1"/>
              </a:ext>
            </a:extLst>
          </p:cNvPr>
          <p:cNvSpPr/>
          <p:nvPr/>
        </p:nvSpPr>
        <p:spPr>
          <a:xfrm>
            <a:off x="713232" y="3310128"/>
            <a:ext cx="292608" cy="292608"/>
          </a:xfrm>
          <a:prstGeom prst="ellipse">
            <a:avLst/>
          </a:prstGeom>
          <a:solidFill>
            <a:srgbClr val="E07A2F"/>
          </a:solidFill>
          <a:ln/>
        </p:spPr>
      </p:sp>
      <p:sp>
        <p:nvSpPr>
          <p:cNvPr id="26" name="Text 22"/>
          <p:cNvSpPr txBox="1"/>
          <p:nvPr/>
        </p:nvSpPr>
        <p:spPr>
          <a:xfrm>
            <a:off x="1170432" y="3090672"/>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Retirement center ID (ends 2027)</a:t>
            </a:r>
            <a:endParaRPr lang="en-US" sz="1800" dirty="0"/>
          </a:p>
        </p:txBody>
      </p:sp>
      <p:sp>
        <p:nvSpPr>
          <p:cNvPr id="27" name="Shape 23">
            <a:extLst>
              <a:ext uri="{C183D7F6-B498-43B3-948B-1728B52AA6E4}">
                <adec:decorative xmlns:adec="http://schemas.microsoft.com/office/drawing/2017/decorative" val="1"/>
              </a:ext>
            </a:extLst>
          </p:cNvPr>
          <p:cNvSpPr/>
          <p:nvPr/>
        </p:nvSpPr>
        <p:spPr>
          <a:xfrm>
            <a:off x="4307738" y="3090672"/>
            <a:ext cx="3576218" cy="731520"/>
          </a:xfrm>
          <a:prstGeom prst="roundRect">
            <a:avLst>
              <a:gd name="adj" fmla="val 10000"/>
            </a:avLst>
          </a:prstGeom>
          <a:solidFill>
            <a:srgbClr val="FFFFFF"/>
          </a:solidFill>
          <a:ln w="12700">
            <a:solidFill>
              <a:srgbClr val="C9D8D2"/>
            </a:solidFill>
            <a:prstDash val="solid"/>
          </a:ln>
        </p:spPr>
      </p:sp>
      <p:sp>
        <p:nvSpPr>
          <p:cNvPr id="28" name="Shape 24">
            <a:extLst>
              <a:ext uri="{C183D7F6-B498-43B3-948B-1728B52AA6E4}">
                <adec:decorative xmlns:adec="http://schemas.microsoft.com/office/drawing/2017/decorative" val="1"/>
              </a:ext>
            </a:extLst>
          </p:cNvPr>
          <p:cNvSpPr/>
          <p:nvPr/>
        </p:nvSpPr>
        <p:spPr>
          <a:xfrm>
            <a:off x="4472330" y="3310128"/>
            <a:ext cx="292608" cy="292608"/>
          </a:xfrm>
          <a:prstGeom prst="ellipse">
            <a:avLst/>
          </a:prstGeom>
          <a:solidFill>
            <a:srgbClr val="E07A2F"/>
          </a:solidFill>
          <a:ln/>
        </p:spPr>
      </p:sp>
      <p:sp>
        <p:nvSpPr>
          <p:cNvPr id="29" name="Text 25"/>
          <p:cNvSpPr txBox="1"/>
          <p:nvPr/>
        </p:nvSpPr>
        <p:spPr>
          <a:xfrm>
            <a:off x="4929530" y="3090672"/>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Neighborhood association ID (ends 2027)</a:t>
            </a:r>
            <a:endParaRPr lang="en-US" sz="1800" dirty="0"/>
          </a:p>
        </p:txBody>
      </p:sp>
      <p:sp>
        <p:nvSpPr>
          <p:cNvPr id="30" name="Shape 26">
            <a:extLst>
              <a:ext uri="{C183D7F6-B498-43B3-948B-1728B52AA6E4}">
                <adec:decorative xmlns:adec="http://schemas.microsoft.com/office/drawing/2017/decorative" val="1"/>
              </a:ext>
            </a:extLst>
          </p:cNvPr>
          <p:cNvSpPr/>
          <p:nvPr/>
        </p:nvSpPr>
        <p:spPr>
          <a:xfrm>
            <a:off x="8066837" y="3090672"/>
            <a:ext cx="3576218" cy="731520"/>
          </a:xfrm>
          <a:prstGeom prst="roundRect">
            <a:avLst>
              <a:gd name="adj" fmla="val 10000"/>
            </a:avLst>
          </a:prstGeom>
          <a:solidFill>
            <a:srgbClr val="FFFFFF"/>
          </a:solidFill>
          <a:ln w="12700">
            <a:solidFill>
              <a:srgbClr val="C9D8D2"/>
            </a:solidFill>
            <a:prstDash val="solid"/>
          </a:ln>
        </p:spPr>
      </p:sp>
      <p:sp>
        <p:nvSpPr>
          <p:cNvPr id="31" name="Shape 27">
            <a:extLst>
              <a:ext uri="{C183D7F6-B498-43B3-948B-1728B52AA6E4}">
                <adec:decorative xmlns:adec="http://schemas.microsoft.com/office/drawing/2017/decorative" val="1"/>
              </a:ext>
            </a:extLst>
          </p:cNvPr>
          <p:cNvSpPr/>
          <p:nvPr/>
        </p:nvSpPr>
        <p:spPr>
          <a:xfrm>
            <a:off x="8231429" y="3310128"/>
            <a:ext cx="292608" cy="292608"/>
          </a:xfrm>
          <a:prstGeom prst="ellipse">
            <a:avLst/>
          </a:prstGeom>
          <a:solidFill>
            <a:srgbClr val="E07A2F"/>
          </a:solidFill>
          <a:ln/>
        </p:spPr>
      </p:sp>
      <p:sp>
        <p:nvSpPr>
          <p:cNvPr id="32" name="Text 28"/>
          <p:cNvSpPr txBox="1"/>
          <p:nvPr/>
        </p:nvSpPr>
        <p:spPr>
          <a:xfrm>
            <a:off x="8688629" y="3090672"/>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Public assistance ID (ends 2027)</a:t>
            </a:r>
            <a:endParaRPr lang="en-US" sz="1800" dirty="0"/>
          </a:p>
        </p:txBody>
      </p:sp>
      <p:sp>
        <p:nvSpPr>
          <p:cNvPr id="33" name="Shape 29">
            <a:extLst>
              <a:ext uri="{C183D7F6-B498-43B3-948B-1728B52AA6E4}">
                <adec:decorative xmlns:adec="http://schemas.microsoft.com/office/drawing/2017/decorative" val="1"/>
              </a:ext>
            </a:extLst>
          </p:cNvPr>
          <p:cNvSpPr/>
          <p:nvPr/>
        </p:nvSpPr>
        <p:spPr>
          <a:xfrm>
            <a:off x="548640" y="3950208"/>
            <a:ext cx="3576218" cy="731520"/>
          </a:xfrm>
          <a:prstGeom prst="roundRect">
            <a:avLst>
              <a:gd name="adj" fmla="val 10000"/>
            </a:avLst>
          </a:prstGeom>
          <a:solidFill>
            <a:srgbClr val="FFFFFF"/>
          </a:solidFill>
          <a:ln w="12700">
            <a:solidFill>
              <a:srgbClr val="C9D8D2"/>
            </a:solidFill>
            <a:prstDash val="solid"/>
          </a:ln>
        </p:spPr>
      </p:sp>
      <p:sp>
        <p:nvSpPr>
          <p:cNvPr id="34" name="Shape 30">
            <a:extLst>
              <a:ext uri="{C183D7F6-B498-43B3-948B-1728B52AA6E4}">
                <adec:decorative xmlns:adec="http://schemas.microsoft.com/office/drawing/2017/decorative" val="1"/>
              </a:ext>
            </a:extLst>
          </p:cNvPr>
          <p:cNvSpPr/>
          <p:nvPr/>
        </p:nvSpPr>
        <p:spPr>
          <a:xfrm>
            <a:off x="713232" y="4169664"/>
            <a:ext cx="292608" cy="292608"/>
          </a:xfrm>
          <a:prstGeom prst="ellipse">
            <a:avLst/>
          </a:prstGeom>
          <a:solidFill>
            <a:srgbClr val="1D5C4D"/>
          </a:solidFill>
          <a:ln/>
        </p:spPr>
      </p:sp>
      <p:sp>
        <p:nvSpPr>
          <p:cNvPr id="35" name="Text 31"/>
          <p:cNvSpPr txBox="1"/>
          <p:nvPr/>
        </p:nvSpPr>
        <p:spPr>
          <a:xfrm>
            <a:off x="1170432" y="3950208"/>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Veteran health ID card (VA)</a:t>
            </a:r>
            <a:endParaRPr lang="en-US" sz="1800" dirty="0"/>
          </a:p>
        </p:txBody>
      </p:sp>
      <p:sp>
        <p:nvSpPr>
          <p:cNvPr id="36" name="Shape 32">
            <a:extLst>
              <a:ext uri="{C183D7F6-B498-43B3-948B-1728B52AA6E4}">
                <adec:decorative xmlns:adec="http://schemas.microsoft.com/office/drawing/2017/decorative" val="1"/>
              </a:ext>
            </a:extLst>
          </p:cNvPr>
          <p:cNvSpPr/>
          <p:nvPr/>
        </p:nvSpPr>
        <p:spPr>
          <a:xfrm>
            <a:off x="4307738" y="3950208"/>
            <a:ext cx="3576218" cy="731520"/>
          </a:xfrm>
          <a:prstGeom prst="roundRect">
            <a:avLst>
              <a:gd name="adj" fmla="val 10000"/>
            </a:avLst>
          </a:prstGeom>
          <a:solidFill>
            <a:srgbClr val="FFFFFF"/>
          </a:solidFill>
          <a:ln w="12700">
            <a:solidFill>
              <a:srgbClr val="C9D8D2"/>
            </a:solidFill>
            <a:prstDash val="solid"/>
          </a:ln>
        </p:spPr>
      </p:sp>
      <p:sp>
        <p:nvSpPr>
          <p:cNvPr id="37" name="Shape 33">
            <a:extLst>
              <a:ext uri="{C183D7F6-B498-43B3-948B-1728B52AA6E4}">
                <adec:decorative xmlns:adec="http://schemas.microsoft.com/office/drawing/2017/decorative" val="1"/>
              </a:ext>
            </a:extLst>
          </p:cNvPr>
          <p:cNvSpPr/>
          <p:nvPr/>
        </p:nvSpPr>
        <p:spPr>
          <a:xfrm>
            <a:off x="4472330" y="4169664"/>
            <a:ext cx="292608" cy="292608"/>
          </a:xfrm>
          <a:prstGeom prst="ellipse">
            <a:avLst/>
          </a:prstGeom>
          <a:solidFill>
            <a:srgbClr val="1D5C4D"/>
          </a:solidFill>
          <a:ln/>
        </p:spPr>
      </p:sp>
      <p:sp>
        <p:nvSpPr>
          <p:cNvPr id="38" name="Text 34"/>
          <p:cNvSpPr txBox="1"/>
          <p:nvPr/>
        </p:nvSpPr>
        <p:spPr>
          <a:xfrm>
            <a:off x="4929530" y="3950208"/>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Concealed weapon or firearm license</a:t>
            </a:r>
            <a:endParaRPr lang="en-US" sz="1800" dirty="0"/>
          </a:p>
        </p:txBody>
      </p:sp>
      <p:sp>
        <p:nvSpPr>
          <p:cNvPr id="39" name="Shape 35">
            <a:extLst>
              <a:ext uri="{C183D7F6-B498-43B3-948B-1728B52AA6E4}">
                <adec:decorative xmlns:adec="http://schemas.microsoft.com/office/drawing/2017/decorative" val="1"/>
              </a:ext>
            </a:extLst>
          </p:cNvPr>
          <p:cNvSpPr/>
          <p:nvPr/>
        </p:nvSpPr>
        <p:spPr>
          <a:xfrm>
            <a:off x="8066837" y="3950208"/>
            <a:ext cx="3576218" cy="731520"/>
          </a:xfrm>
          <a:prstGeom prst="roundRect">
            <a:avLst>
              <a:gd name="adj" fmla="val 10000"/>
            </a:avLst>
          </a:prstGeom>
          <a:solidFill>
            <a:srgbClr val="FFFFFF"/>
          </a:solidFill>
          <a:ln w="12700">
            <a:solidFill>
              <a:srgbClr val="C9D8D2"/>
            </a:solidFill>
            <a:prstDash val="solid"/>
          </a:ln>
        </p:spPr>
      </p:sp>
      <p:sp>
        <p:nvSpPr>
          <p:cNvPr id="40" name="Shape 36">
            <a:extLst>
              <a:ext uri="{C183D7F6-B498-43B3-948B-1728B52AA6E4}">
                <adec:decorative xmlns:adec="http://schemas.microsoft.com/office/drawing/2017/decorative" val="1"/>
              </a:ext>
            </a:extLst>
          </p:cNvPr>
          <p:cNvSpPr/>
          <p:nvPr/>
        </p:nvSpPr>
        <p:spPr>
          <a:xfrm>
            <a:off x="8231429" y="4169664"/>
            <a:ext cx="292608" cy="292608"/>
          </a:xfrm>
          <a:prstGeom prst="ellipse">
            <a:avLst/>
          </a:prstGeom>
          <a:solidFill>
            <a:srgbClr val="1D5C4D"/>
          </a:solidFill>
          <a:ln/>
        </p:spPr>
      </p:sp>
      <p:sp>
        <p:nvSpPr>
          <p:cNvPr id="41" name="Text 37"/>
          <p:cNvSpPr txBox="1"/>
          <p:nvPr/>
        </p:nvSpPr>
        <p:spPr>
          <a:xfrm>
            <a:off x="8688629" y="3950208"/>
            <a:ext cx="2844698" cy="73152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Government employee ID</a:t>
            </a:r>
            <a:endParaRPr lang="en-US" sz="1800" dirty="0"/>
          </a:p>
        </p:txBody>
      </p:sp>
      <p:sp>
        <p:nvSpPr>
          <p:cNvPr id="42" name="Shape 38">
            <a:extLst>
              <a:ext uri="{C183D7F6-B498-43B3-948B-1728B52AA6E4}">
                <adec:decorative xmlns:adec="http://schemas.microsoft.com/office/drawing/2017/decorative" val="1"/>
              </a:ext>
            </a:extLst>
          </p:cNvPr>
          <p:cNvSpPr/>
          <p:nvPr/>
        </p:nvSpPr>
        <p:spPr>
          <a:xfrm>
            <a:off x="548640" y="4892040"/>
            <a:ext cx="11094415" cy="1234440"/>
          </a:xfrm>
          <a:prstGeom prst="roundRect">
            <a:avLst>
              <a:gd name="adj" fmla="val 8889"/>
            </a:avLst>
          </a:prstGeom>
          <a:solidFill>
            <a:srgbClr val="FBE9DC"/>
          </a:solidFill>
          <a:ln/>
        </p:spPr>
      </p:sp>
      <p:sp>
        <p:nvSpPr>
          <p:cNvPr id="43" name="Shape 39">
            <a:extLst>
              <a:ext uri="{C183D7F6-B498-43B3-948B-1728B52AA6E4}">
                <adec:decorative xmlns:adec="http://schemas.microsoft.com/office/drawing/2017/decorative" val="1"/>
              </a:ext>
            </a:extLst>
          </p:cNvPr>
          <p:cNvSpPr/>
          <p:nvPr/>
        </p:nvSpPr>
        <p:spPr>
          <a:xfrm>
            <a:off x="868680" y="5362956"/>
            <a:ext cx="292608" cy="292608"/>
          </a:xfrm>
          <a:prstGeom prst="ellipse">
            <a:avLst/>
          </a:prstGeom>
          <a:solidFill>
            <a:srgbClr val="E07A2F"/>
          </a:solidFill>
          <a:ln/>
        </p:spPr>
      </p:sp>
      <p:sp>
        <p:nvSpPr>
          <p:cNvPr id="44" name="Text 40"/>
          <p:cNvSpPr txBox="1"/>
          <p:nvPr/>
        </p:nvSpPr>
        <p:spPr>
          <a:xfrm>
            <a:off x="1417320" y="4892040"/>
            <a:ext cx="9997135" cy="1234440"/>
          </a:xfrm>
          <a:prstGeom prst="rect">
            <a:avLst/>
          </a:prstGeom>
          <a:noFill/>
          <a:ln/>
        </p:spPr>
        <p:txBody>
          <a:bodyPr wrap="square" lIns="0" tIns="0" rIns="0" bIns="0" rtlCol="0" anchor="ctr"/>
          <a:lstStyle/>
          <a:p>
            <a:pPr indent="0" marL="0">
              <a:buNone/>
            </a:pPr>
            <a:r>
              <a:rPr lang="en-US" sz="1800" b="1" dirty="0">
                <a:solidFill>
                  <a:srgbClr val="A84F14"/>
                </a:solidFill>
                <a:latin typeface="Segoe UI" pitchFamily="34" charset="0"/>
                <a:ea typeface="Segoe UI" pitchFamily="34" charset="-122"/>
                <a:cs typeface="Segoe UI" pitchFamily="34" charset="-120"/>
              </a:rPr>
              <a:t>Changing January 1, 2027: </a:t>
            </a:r>
            <a:pPr indent="0" marL="0">
              <a:buNone/>
            </a:pPr>
            <a:r>
              <a:rPr lang="en-US" sz="1800" dirty="0">
                <a:solidFill>
                  <a:srgbClr val="222222"/>
                </a:solidFill>
                <a:latin typeface="Segoe UI" pitchFamily="34" charset="0"/>
                <a:ea typeface="Segoe UI" pitchFamily="34" charset="-122"/>
                <a:cs typeface="Segoe UI" pitchFamily="34" charset="-120"/>
              </a:rPr>
              <a:t>a new state law (ch. 2026-26, Laws of Fla.) removes the five IDs marked "ends 2027." Always use the ID list from your current county training.</a:t>
            </a:r>
            <a:endParaRPr lang="en-US" sz="1800" dirty="0"/>
          </a:p>
        </p:txBody>
      </p:sp>
      <p:sp>
        <p:nvSpPr>
          <p:cNvPr id="45"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Photo ID and signature rules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565910"/>
            <a:ext cx="603504" cy="603504"/>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7443" y="1698681"/>
            <a:ext cx="337962" cy="337962"/>
          </a:xfrm>
          <a:prstGeom prst="rect">
            <a:avLst/>
          </a:prstGeom>
        </p:spPr>
      </p:pic>
      <p:sp>
        <p:nvSpPr>
          <p:cNvPr id="9" name="Text 4"/>
          <p:cNvSpPr txBox="1"/>
          <p:nvPr/>
        </p:nvSpPr>
        <p:spPr>
          <a:xfrm>
            <a:off x="1655064" y="1517904"/>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Real cards only</a:t>
            </a:r>
            <a:endParaRPr lang="en-US" sz="2000" dirty="0"/>
          </a:p>
        </p:txBody>
      </p:sp>
      <p:sp>
        <p:nvSpPr>
          <p:cNvPr id="10" name="Text 5"/>
          <p:cNvSpPr txBox="1"/>
          <p:nvPr/>
        </p:nvSpPr>
        <p:spPr>
          <a:xfrm>
            <a:off x="1655064" y="1920240"/>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No photocopies, and no pictures on a phone.</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548640" y="2500884"/>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804672" y="2695194"/>
            <a:ext cx="603504" cy="603504"/>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443" y="2827965"/>
            <a:ext cx="337962" cy="337962"/>
          </a:xfrm>
          <a:prstGeom prst="rect">
            <a:avLst/>
          </a:prstGeom>
        </p:spPr>
      </p:pic>
      <p:sp>
        <p:nvSpPr>
          <p:cNvPr id="14" name="Text 8"/>
          <p:cNvSpPr txBox="1"/>
          <p:nvPr/>
        </p:nvSpPr>
        <p:spPr>
          <a:xfrm>
            <a:off x="1655064" y="2647188"/>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No signature on the photo ID?</a:t>
            </a:r>
            <a:endParaRPr lang="en-US" sz="2000" dirty="0"/>
          </a:p>
        </p:txBody>
      </p:sp>
      <p:sp>
        <p:nvSpPr>
          <p:cNvPr id="15" name="Text 9"/>
          <p:cNvSpPr txBox="1"/>
          <p:nvPr/>
        </p:nvSpPr>
        <p:spPr>
          <a:xfrm>
            <a:off x="1655064" y="3049524"/>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also shows a second ID that has their signature.</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3630168"/>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3963924"/>
            <a:ext cx="603504" cy="603504"/>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7443" y="4096695"/>
            <a:ext cx="337962" cy="337962"/>
          </a:xfrm>
          <a:prstGeom prst="rect">
            <a:avLst/>
          </a:prstGeom>
        </p:spPr>
      </p:pic>
      <p:sp>
        <p:nvSpPr>
          <p:cNvPr id="19" name="Text 12"/>
          <p:cNvSpPr txBox="1"/>
          <p:nvPr/>
        </p:nvSpPr>
        <p:spPr>
          <a:xfrm>
            <a:off x="1655064" y="3776472"/>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Signature looks different?</a:t>
            </a:r>
            <a:endParaRPr lang="en-US" sz="2000" dirty="0"/>
          </a:p>
        </p:txBody>
      </p:sp>
      <p:sp>
        <p:nvSpPr>
          <p:cNvPr id="20" name="Text 13"/>
          <p:cNvSpPr txBox="1"/>
          <p:nvPr/>
        </p:nvSpPr>
        <p:spPr>
          <a:xfrm>
            <a:off x="1655064" y="4178808"/>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fills out a signature affidavit. If they won't, they vote a provisional ballot.</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038344"/>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22" name="Shape 15">
            <a:extLst>
              <a:ext uri="{C183D7F6-B498-43B3-948B-1728B52AA6E4}">
                <adec:decorative xmlns:adec="http://schemas.microsoft.com/office/drawing/2017/decorative" val="1"/>
              </a:ext>
            </a:extLst>
          </p:cNvPr>
          <p:cNvSpPr/>
          <p:nvPr/>
        </p:nvSpPr>
        <p:spPr>
          <a:xfrm>
            <a:off x="804672" y="5232654"/>
            <a:ext cx="603504" cy="603504"/>
          </a:xfrm>
          <a:prstGeom prst="ellipse">
            <a:avLst/>
          </a:prstGeom>
          <a:solidFill>
            <a:srgbClr val="E07A2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7443" y="5365425"/>
            <a:ext cx="337962" cy="337962"/>
          </a:xfrm>
          <a:prstGeom prst="rect">
            <a:avLst/>
          </a:prstGeom>
        </p:spPr>
      </p:pic>
      <p:sp>
        <p:nvSpPr>
          <p:cNvPr id="24" name="Text 16"/>
          <p:cNvSpPr txBox="1"/>
          <p:nvPr/>
        </p:nvSpPr>
        <p:spPr>
          <a:xfrm>
            <a:off x="1655064" y="5184648"/>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No acceptable ID, or the photo doesn't match?</a:t>
            </a:r>
            <a:endParaRPr lang="en-US" sz="2000" dirty="0"/>
          </a:p>
        </p:txBody>
      </p:sp>
      <p:sp>
        <p:nvSpPr>
          <p:cNvPr id="25" name="Text 17"/>
          <p:cNvSpPr txBox="1"/>
          <p:nvPr/>
        </p:nvSpPr>
        <p:spPr>
          <a:xfrm>
            <a:off x="1655064" y="5586984"/>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may vote a provisional ballot.</a:t>
            </a:r>
            <a:endParaRPr lang="en-US" sz="1800" dirty="0"/>
          </a:p>
        </p:txBody>
      </p:sp>
      <p:sp>
        <p:nvSpPr>
          <p:cNvPr id="2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Search tips when a name isn't found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914400"/>
        </p:xfrm>
        <a:graphic>
          <a:graphicData uri="http://schemas.openxmlformats.org/drawingml/2006/table">
            <a:tbl>
              <a:tblPr firstRow="1"/>
              <a:tblGrid>
                <a:gridCol w="2834640"/>
                <a:gridCol w="3566160"/>
                <a:gridCol w="4693615"/>
              </a:tblGrid>
              <a:tr h="548640">
                <a:tc>
                  <a:txBody>
                    <a:bodyPr/>
                    <a:lstStyle/>
                    <a:p>
                      <a:pPr indent="0" marL="0">
                        <a:buNone/>
                      </a:pPr>
                      <a:r>
                        <a:rPr lang="en-US" sz="1800" b="1" dirty="0">
                          <a:solidFill>
                            <a:srgbClr val="FFFFFF"/>
                          </a:solidFill>
                          <a:latin typeface="Segoe UI" pitchFamily="34" charset="0"/>
                          <a:ea typeface="Segoe UI" pitchFamily="34" charset="-122"/>
                          <a:cs typeface="Segoe UI" pitchFamily="34" charset="-120"/>
                        </a:rPr>
                        <a:t>Name type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1D5C4D"/>
                    </a:solidFill>
                  </a:tcPr>
                </a:tc>
                <a:tc>
                  <a:txBody>
                    <a:bodyPr/>
                    <a:lstStyle/>
                    <a:p>
                      <a:pPr indent="0" marL="0">
                        <a:buNone/>
                      </a:pPr>
                      <a:r>
                        <a:rPr lang="en-US" sz="1800" b="1" dirty="0">
                          <a:solidFill>
                            <a:srgbClr val="FFFFFF"/>
                          </a:solidFill>
                          <a:latin typeface="Segoe UI" pitchFamily="34" charset="0"/>
                          <a:ea typeface="Segoe UI" pitchFamily="34" charset="-122"/>
                          <a:cs typeface="Segoe UI" pitchFamily="34" charset="-120"/>
                        </a:rPr>
                        <a:t>Example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1D5C4D"/>
                    </a:solidFill>
                  </a:tcPr>
                </a:tc>
                <a:tc>
                  <a:txBody>
                    <a:bodyPr/>
                    <a:lstStyle/>
                    <a:p>
                      <a:pPr indent="0" marL="0">
                        <a:buNone/>
                      </a:pPr>
                      <a:r>
                        <a:rPr lang="en-US" sz="1800" b="1" dirty="0">
                          <a:solidFill>
                            <a:srgbClr val="FFFFFF"/>
                          </a:solidFill>
                          <a:latin typeface="Segoe UI" pitchFamily="34" charset="0"/>
                          <a:ea typeface="Segoe UI" pitchFamily="34" charset="-122"/>
                          <a:cs typeface="Segoe UI" pitchFamily="34" charset="-120"/>
                        </a:rPr>
                        <a:t>Try searching</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1D5C4D"/>
                    </a:solidFill>
                  </a:tcPr>
                </a:tc>
              </a:tr>
              <a:tr h="713232">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Hyphenated</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Jane Sample-Example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Sample, Example, SampleExample, or Sample% (wildcard)</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640080">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More than one surname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Ana Muestra de Ejemplo</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de Ejemplo, deEjemplo, Ejemplo, or Muestra</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640080">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Special characters</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Pat Sampleño or Exámple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Sampleno or Example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640080">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Same names</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John Example Sr., Jr., or III</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Last name and date of birth</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640080">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Similar names</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Samantha or Samanta Example</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dirty="0">
                          <a:solidFill>
                            <a:srgbClr val="222222"/>
                          </a:solidFill>
                          <a:latin typeface="Segoe UI" pitchFamily="34" charset="0"/>
                          <a:ea typeface="Segoe UI" pitchFamily="34" charset="-122"/>
                          <a:cs typeface="Segoe UI" pitchFamily="34" charset="-120"/>
                        </a:rPr>
                        <a:t>First name, last name, and date of birth</a:t>
                      </a:r>
                      <a:endParaRPr lang="en-US" sz="1800" dirty="0">
                        <a:latin typeface="Segoe UI" charset="0"/>
                        <a:ea typeface="Segoe UI" charset="0"/>
                        <a:cs typeface="Segoe UI" charset="0"/>
                      </a:endParaRPr>
                    </a:p>
                  </a:txBody>
                  <a:tcPr marL="109728" marR="109728" marT="54864" marB="54864"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bl>
          </a:graphicData>
        </a:graphic>
      </p:graphicFrame>
      <p:sp>
        <p:nvSpPr>
          <p:cNvPr id="7" name="Text 2"/>
          <p:cNvSpPr txBox="1"/>
          <p:nvPr/>
        </p:nvSpPr>
        <p:spPr>
          <a:xfrm>
            <a:off x="548640" y="5349240"/>
            <a:ext cx="11094415" cy="68580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Some electronic poll books can also search by voter ID number, house number and last name, or name and date of birth.</a:t>
            </a:r>
            <a:endParaRPr lang="en-US" sz="1800" dirty="0"/>
          </a:p>
        </p:txBody>
      </p:sp>
      <p:sp>
        <p:nvSpPr>
          <p:cNvPr id="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Still can't find the voter?</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417320"/>
            <a:ext cx="3484778" cy="3291840"/>
          </a:xfrm>
          <a:prstGeom prst="roundRect">
            <a:avLst>
              <a:gd name="adj" fmla="val 3333"/>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68680" y="1737360"/>
            <a:ext cx="685800" cy="685800"/>
          </a:xfrm>
          <a:prstGeom prst="ellipse">
            <a:avLst/>
          </a:prstGeom>
          <a:solidFill>
            <a:srgbClr val="E07A2F"/>
          </a:solidFill>
          <a:ln/>
        </p:spPr>
      </p:sp>
      <p:sp>
        <p:nvSpPr>
          <p:cNvPr id="8" name="Text 4"/>
          <p:cNvSpPr txBox="1"/>
          <p:nvPr/>
        </p:nvSpPr>
        <p:spPr>
          <a:xfrm>
            <a:off x="868680" y="1737360"/>
            <a:ext cx="685800" cy="685800"/>
          </a:xfrm>
          <a:prstGeom prst="rect">
            <a:avLst/>
          </a:prstGeom>
          <a:noFill/>
          <a:ln/>
        </p:spPr>
        <p:txBody>
          <a:bodyPr wrap="square" lIns="0" tIns="0" rIns="0" bIns="0" rtlCol="0" anchor="ctr"/>
          <a:lstStyle/>
          <a:p>
            <a:pPr algn="ctr" indent="0" marL="0">
              <a:buNone/>
            </a:pPr>
            <a:r>
              <a:rPr lang="en-US" sz="2400" b="1" dirty="0">
                <a:solidFill>
                  <a:srgbClr val="FFFFFF"/>
                </a:solidFill>
                <a:latin typeface="Segoe UI" pitchFamily="34" charset="0"/>
                <a:ea typeface="Segoe UI" pitchFamily="34" charset="-122"/>
                <a:cs typeface="Segoe UI" pitchFamily="34" charset="-120"/>
              </a:rPr>
              <a:t>1</a:t>
            </a:r>
            <a:endParaRPr lang="en-US" sz="2400" dirty="0"/>
          </a:p>
        </p:txBody>
      </p:sp>
      <p:sp>
        <p:nvSpPr>
          <p:cNvPr id="9" name="Text 5"/>
          <p:cNvSpPr txBox="1"/>
          <p:nvPr/>
        </p:nvSpPr>
        <p:spPr>
          <a:xfrm>
            <a:off x="868680" y="2651760"/>
            <a:ext cx="2890418" cy="1920240"/>
          </a:xfrm>
          <a:prstGeom prst="rect">
            <a:avLst/>
          </a:prstGeom>
          <a:noFill/>
          <a:ln/>
        </p:spPr>
        <p:txBody>
          <a:bodyPr wrap="square" lIns="0" tIns="0" rIns="0" bIns="0" rtlCol="0" anchor="t"/>
          <a:lstStyle/>
          <a:p>
            <a:pPr indent="0" marL="0">
              <a:buNone/>
            </a:pPr>
            <a:r>
              <a:rPr lang="en-US" sz="2000" dirty="0">
                <a:solidFill>
                  <a:srgbClr val="222222"/>
                </a:solidFill>
                <a:latin typeface="Segoe UI" pitchFamily="34" charset="0"/>
                <a:ea typeface="Segoe UI" pitchFamily="34" charset="-122"/>
                <a:cs typeface="Segoe UI" pitchFamily="34" charset="-120"/>
              </a:rPr>
              <a:t>Ask: "Has your name or address changed?" If yes, handle that change first.</a:t>
            </a:r>
            <a:endParaRPr lang="en-US" sz="2000" dirty="0"/>
          </a:p>
        </p:txBody>
      </p:sp>
      <p:sp>
        <p:nvSpPr>
          <p:cNvPr id="10" name="Shape 6">
            <a:extLst>
              <a:ext uri="{C183D7F6-B498-43B3-948B-1728B52AA6E4}">
                <adec:decorative xmlns:adec="http://schemas.microsoft.com/office/drawing/2017/decorative" val="1"/>
              </a:ext>
            </a:extLst>
          </p:cNvPr>
          <p:cNvSpPr/>
          <p:nvPr/>
        </p:nvSpPr>
        <p:spPr>
          <a:xfrm>
            <a:off x="4124858" y="1920240"/>
            <a:ext cx="137160" cy="310896"/>
          </a:xfrm>
          <a:prstGeom prst="chevron">
            <a:avLst/>
          </a:prstGeom>
          <a:solidFill>
            <a:srgbClr val="5B6B66"/>
          </a:solidFill>
          <a:ln/>
        </p:spPr>
      </p:sp>
      <p:sp>
        <p:nvSpPr>
          <p:cNvPr id="11" name="Shape 7">
            <a:extLst>
              <a:ext uri="{C183D7F6-B498-43B3-948B-1728B52AA6E4}">
                <adec:decorative xmlns:adec="http://schemas.microsoft.com/office/drawing/2017/decorative" val="1"/>
              </a:ext>
            </a:extLst>
          </p:cNvPr>
          <p:cNvSpPr/>
          <p:nvPr/>
        </p:nvSpPr>
        <p:spPr>
          <a:xfrm>
            <a:off x="4353458" y="1417320"/>
            <a:ext cx="3484778" cy="3291840"/>
          </a:xfrm>
          <a:prstGeom prst="roundRect">
            <a:avLst>
              <a:gd name="adj" fmla="val 3333"/>
            </a:avLst>
          </a:prstGeom>
          <a:solidFill>
            <a:srgbClr val="FFFFFF"/>
          </a:solidFill>
          <a:ln/>
          <a:effectLst>
            <a:outerShdw sx="100000" sy="100000" kx="0" ky="0" algn="bl" rotWithShape="0" blurRad="76200" dist="25400" dir="5400000">
              <a:srgbClr val="000000">
                <a:alpha val="12000"/>
              </a:srgbClr>
            </a:outerShdw>
          </a:effectLst>
        </p:spPr>
      </p:sp>
      <p:sp>
        <p:nvSpPr>
          <p:cNvPr id="12" name="Shape 8">
            <a:extLst>
              <a:ext uri="{C183D7F6-B498-43B3-948B-1728B52AA6E4}">
                <adec:decorative xmlns:adec="http://schemas.microsoft.com/office/drawing/2017/decorative" val="1"/>
              </a:ext>
            </a:extLst>
          </p:cNvPr>
          <p:cNvSpPr/>
          <p:nvPr/>
        </p:nvSpPr>
        <p:spPr>
          <a:xfrm>
            <a:off x="4673498" y="1737360"/>
            <a:ext cx="685800" cy="685800"/>
          </a:xfrm>
          <a:prstGeom prst="ellipse">
            <a:avLst/>
          </a:prstGeom>
          <a:solidFill>
            <a:srgbClr val="E07A2F"/>
          </a:solidFill>
          <a:ln/>
        </p:spPr>
      </p:sp>
      <p:sp>
        <p:nvSpPr>
          <p:cNvPr id="13" name="Text 9"/>
          <p:cNvSpPr txBox="1"/>
          <p:nvPr/>
        </p:nvSpPr>
        <p:spPr>
          <a:xfrm>
            <a:off x="4673498" y="1737360"/>
            <a:ext cx="685800" cy="685800"/>
          </a:xfrm>
          <a:prstGeom prst="rect">
            <a:avLst/>
          </a:prstGeom>
          <a:noFill/>
          <a:ln/>
        </p:spPr>
        <p:txBody>
          <a:bodyPr wrap="square" lIns="0" tIns="0" rIns="0" bIns="0" rtlCol="0" anchor="ctr"/>
          <a:lstStyle/>
          <a:p>
            <a:pPr algn="ctr" indent="0" marL="0">
              <a:buNone/>
            </a:pPr>
            <a:r>
              <a:rPr lang="en-US" sz="2400" b="1" dirty="0">
                <a:solidFill>
                  <a:srgbClr val="FFFFFF"/>
                </a:solidFill>
                <a:latin typeface="Segoe UI" pitchFamily="34" charset="0"/>
                <a:ea typeface="Segoe UI" pitchFamily="34" charset="-122"/>
                <a:cs typeface="Segoe UI" pitchFamily="34" charset="-120"/>
              </a:rPr>
              <a:t>2</a:t>
            </a:r>
            <a:endParaRPr lang="en-US" sz="2400" dirty="0"/>
          </a:p>
        </p:txBody>
      </p:sp>
      <p:sp>
        <p:nvSpPr>
          <p:cNvPr id="14" name="Text 10"/>
          <p:cNvSpPr txBox="1"/>
          <p:nvPr/>
        </p:nvSpPr>
        <p:spPr>
          <a:xfrm>
            <a:off x="4673498" y="2651760"/>
            <a:ext cx="2890418" cy="1920240"/>
          </a:xfrm>
          <a:prstGeom prst="rect">
            <a:avLst/>
          </a:prstGeom>
          <a:noFill/>
          <a:ln/>
        </p:spPr>
        <p:txBody>
          <a:bodyPr wrap="square" lIns="0" tIns="0" rIns="0" bIns="0" rtlCol="0" anchor="t"/>
          <a:lstStyle/>
          <a:p>
            <a:pPr indent="0" marL="0">
              <a:buNone/>
            </a:pPr>
            <a:r>
              <a:rPr lang="en-US" sz="2000" dirty="0">
                <a:solidFill>
                  <a:srgbClr val="222222"/>
                </a:solidFill>
                <a:latin typeface="Segoe UI" pitchFamily="34" charset="0"/>
                <a:ea typeface="Segoe UI" pitchFamily="34" charset="-122"/>
                <a:cs typeface="Segoe UI" pitchFamily="34" charset="-120"/>
              </a:rPr>
              <a:t>If not, call the elections office, or check the master voter list if you have one.</a:t>
            </a:r>
            <a:endParaRPr lang="en-US" sz="2000" dirty="0"/>
          </a:p>
        </p:txBody>
      </p:sp>
      <p:sp>
        <p:nvSpPr>
          <p:cNvPr id="15" name="Shape 11">
            <a:extLst>
              <a:ext uri="{C183D7F6-B498-43B3-948B-1728B52AA6E4}">
                <adec:decorative xmlns:adec="http://schemas.microsoft.com/office/drawing/2017/decorative" val="1"/>
              </a:ext>
            </a:extLst>
          </p:cNvPr>
          <p:cNvSpPr/>
          <p:nvPr/>
        </p:nvSpPr>
        <p:spPr>
          <a:xfrm>
            <a:off x="7929677" y="1920240"/>
            <a:ext cx="137160" cy="310896"/>
          </a:xfrm>
          <a:prstGeom prst="chevron">
            <a:avLst/>
          </a:prstGeom>
          <a:solidFill>
            <a:srgbClr val="5B6B66"/>
          </a:solidFill>
          <a:ln/>
        </p:spPr>
      </p:sp>
      <p:sp>
        <p:nvSpPr>
          <p:cNvPr id="16" name="Shape 12">
            <a:extLst>
              <a:ext uri="{C183D7F6-B498-43B3-948B-1728B52AA6E4}">
                <adec:decorative xmlns:adec="http://schemas.microsoft.com/office/drawing/2017/decorative" val="1"/>
              </a:ext>
            </a:extLst>
          </p:cNvPr>
          <p:cNvSpPr/>
          <p:nvPr/>
        </p:nvSpPr>
        <p:spPr>
          <a:xfrm>
            <a:off x="8158277" y="1417320"/>
            <a:ext cx="3484778" cy="3291840"/>
          </a:xfrm>
          <a:prstGeom prst="roundRect">
            <a:avLst>
              <a:gd name="adj" fmla="val 3333"/>
            </a:avLst>
          </a:prstGeom>
          <a:solidFill>
            <a:srgbClr val="FFFFFF"/>
          </a:solidFill>
          <a:ln/>
          <a:effectLst>
            <a:outerShdw sx="100000" sy="100000" kx="0" ky="0" algn="bl" rotWithShape="0" blurRad="76200" dist="25400" dir="5400000">
              <a:srgbClr val="000000">
                <a:alpha val="12000"/>
              </a:srgbClr>
            </a:outerShdw>
          </a:effectLst>
        </p:spPr>
      </p:sp>
      <p:sp>
        <p:nvSpPr>
          <p:cNvPr id="17" name="Shape 13">
            <a:extLst>
              <a:ext uri="{C183D7F6-B498-43B3-948B-1728B52AA6E4}">
                <adec:decorative xmlns:adec="http://schemas.microsoft.com/office/drawing/2017/decorative" val="1"/>
              </a:ext>
            </a:extLst>
          </p:cNvPr>
          <p:cNvSpPr/>
          <p:nvPr/>
        </p:nvSpPr>
        <p:spPr>
          <a:xfrm>
            <a:off x="8478317" y="1737360"/>
            <a:ext cx="685800" cy="685800"/>
          </a:xfrm>
          <a:prstGeom prst="ellipse">
            <a:avLst/>
          </a:prstGeom>
          <a:solidFill>
            <a:srgbClr val="1D5C4D"/>
          </a:solidFill>
          <a:ln/>
        </p:spPr>
      </p:sp>
      <p:sp>
        <p:nvSpPr>
          <p:cNvPr id="18" name="Text 14"/>
          <p:cNvSpPr txBox="1"/>
          <p:nvPr/>
        </p:nvSpPr>
        <p:spPr>
          <a:xfrm>
            <a:off x="8478317" y="1737360"/>
            <a:ext cx="685800" cy="685800"/>
          </a:xfrm>
          <a:prstGeom prst="rect">
            <a:avLst/>
          </a:prstGeom>
          <a:noFill/>
          <a:ln/>
        </p:spPr>
        <p:txBody>
          <a:bodyPr wrap="square" lIns="0" tIns="0" rIns="0" bIns="0" rtlCol="0" anchor="ctr"/>
          <a:lstStyle/>
          <a:p>
            <a:pPr algn="ctr" indent="0" marL="0">
              <a:buNone/>
            </a:pPr>
            <a:r>
              <a:rPr lang="en-US" sz="2400" b="1" dirty="0">
                <a:solidFill>
                  <a:srgbClr val="FFFFFF"/>
                </a:solidFill>
                <a:latin typeface="Segoe UI" pitchFamily="34" charset="0"/>
                <a:ea typeface="Segoe UI" pitchFamily="34" charset="-122"/>
                <a:cs typeface="Segoe UI" pitchFamily="34" charset="-120"/>
              </a:rPr>
              <a:t>3</a:t>
            </a:r>
            <a:endParaRPr lang="en-US" sz="2400" dirty="0"/>
          </a:p>
        </p:txBody>
      </p:sp>
      <p:sp>
        <p:nvSpPr>
          <p:cNvPr id="19" name="Text 15"/>
          <p:cNvSpPr txBox="1"/>
          <p:nvPr/>
        </p:nvSpPr>
        <p:spPr>
          <a:xfrm>
            <a:off x="8478317" y="2651760"/>
            <a:ext cx="2890418" cy="1920240"/>
          </a:xfrm>
          <a:prstGeom prst="rect">
            <a:avLst/>
          </a:prstGeom>
          <a:noFill/>
          <a:ln/>
        </p:spPr>
        <p:txBody>
          <a:bodyPr wrap="square" lIns="0" tIns="0" rIns="0" bIns="0" rtlCol="0" anchor="t"/>
          <a:lstStyle/>
          <a:p>
            <a:pPr indent="0" marL="0">
              <a:buNone/>
            </a:pPr>
            <a:r>
              <a:rPr lang="en-US" sz="2000" dirty="0">
                <a:solidFill>
                  <a:srgbClr val="222222"/>
                </a:solidFill>
                <a:latin typeface="Segoe UI" pitchFamily="34" charset="0"/>
                <a:ea typeface="Segoe UI" pitchFamily="34" charset="-122"/>
                <a:cs typeface="Segoe UI" pitchFamily="34" charset="-120"/>
              </a:rPr>
              <a:t>Still can't confirm, or can't reach the office? Offer a provisional ballot.</a:t>
            </a:r>
            <a:endParaRPr lang="en-US" sz="2000" dirty="0"/>
          </a:p>
        </p:txBody>
      </p:sp>
      <p:sp>
        <p:nvSpPr>
          <p:cNvPr id="20" name="Shape 16">
            <a:extLst>
              <a:ext uri="{C183D7F6-B498-43B3-948B-1728B52AA6E4}">
                <adec:decorative xmlns:adec="http://schemas.microsoft.com/office/drawing/2017/decorative" val="1"/>
              </a:ext>
            </a:extLst>
          </p:cNvPr>
          <p:cNvSpPr/>
          <p:nvPr/>
        </p:nvSpPr>
        <p:spPr>
          <a:xfrm>
            <a:off x="548640" y="5440680"/>
            <a:ext cx="11094415" cy="658368"/>
          </a:xfrm>
          <a:prstGeom prst="roundRect">
            <a:avLst>
              <a:gd name="adj" fmla="val 16667"/>
            </a:avLst>
          </a:prstGeom>
          <a:solidFill>
            <a:srgbClr val="EAF3EF"/>
          </a:solidFill>
          <a:ln/>
        </p:spPr>
      </p:sp>
      <p:pic>
        <p:nvPicPr>
          <p:cNvPr id="21"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2960" y="5564124"/>
            <a:ext cx="411480" cy="411480"/>
          </a:xfrm>
          <a:prstGeom prst="rect">
            <a:avLst/>
          </a:prstGeom>
        </p:spPr>
      </p:pic>
      <p:sp>
        <p:nvSpPr>
          <p:cNvPr id="22" name="Text 17"/>
          <p:cNvSpPr txBox="1"/>
          <p:nvPr/>
        </p:nvSpPr>
        <p:spPr>
          <a:xfrm>
            <a:off x="1417320" y="5440680"/>
            <a:ext cx="9997135" cy="658368"/>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Name or address changed? The next two slides cover what to do.</a:t>
            </a:r>
            <a:endParaRPr lang="en-US" sz="1800" dirty="0"/>
          </a:p>
        </p:txBody>
      </p:sp>
      <p:sp>
        <p:nvSpPr>
          <p:cNvPr id="23"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When a voter has moved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3429000"/>
          </a:xfrm>
          <a:prstGeom prst="roundRect">
            <a:avLst>
              <a:gd name="adj" fmla="val 3200"/>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Moved within the county</a:t>
            </a:r>
            <a:endParaRPr lang="en-US" sz="2000" dirty="0"/>
          </a:p>
        </p:txBody>
      </p:sp>
      <p:sp>
        <p:nvSpPr>
          <p:cNvPr id="10" name="Text 5"/>
          <p:cNvSpPr txBox="1"/>
          <p:nvPr/>
        </p:nvSpPr>
        <p:spPr>
          <a:xfrm>
            <a:off x="822960" y="2359152"/>
            <a:ext cx="4861408" cy="237744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Voter fills out an address change affirmation or registration form</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Election Day: new address in a different polling place? Send them there.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Early voting: keep going with check-in</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3429000"/>
          </a:xfrm>
          <a:prstGeom prst="roundRect">
            <a:avLst>
              <a:gd name="adj" fmla="val 3200"/>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3476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1724924"/>
            <a:ext cx="317480" cy="317480"/>
          </a:xfrm>
          <a:prstGeom prst="rect">
            <a:avLst/>
          </a:prstGeom>
        </p:spPr>
      </p:pic>
      <p:sp>
        <p:nvSpPr>
          <p:cNvPr id="14" name="Text 8"/>
          <p:cNvSpPr txBox="1"/>
          <p:nvPr/>
        </p:nvSpPr>
        <p:spPr>
          <a:xfrm>
            <a:off x="7302856"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Moved from another Florida county</a:t>
            </a:r>
            <a:endParaRPr lang="en-US" sz="2000" dirty="0"/>
          </a:p>
        </p:txBody>
      </p:sp>
      <p:sp>
        <p:nvSpPr>
          <p:cNvPr id="15" name="Text 9"/>
          <p:cNvSpPr txBox="1"/>
          <p:nvPr/>
        </p:nvSpPr>
        <p:spPr>
          <a:xfrm>
            <a:off x="6553048" y="2359152"/>
            <a:ext cx="4861408" cy="237744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E‑poll book: same as an in-county move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Paper register: provisional ballot. Its certificate doubles as the address update.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Uniformed services members and families: update, then vote a regular ballot</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5074920"/>
            <a:ext cx="11094415" cy="1005840"/>
          </a:xfrm>
          <a:prstGeom prst="roundRect">
            <a:avLst>
              <a:gd name="adj" fmla="val 10909"/>
            </a:avLst>
          </a:prstGeom>
          <a:solidFill>
            <a:srgbClr val="EAF3EF"/>
          </a:solidFill>
          <a:ln/>
        </p:spPr>
      </p:sp>
      <p:pic>
        <p:nvPicPr>
          <p:cNvPr id="17"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960" y="5372100"/>
            <a:ext cx="411480" cy="411480"/>
          </a:xfrm>
          <a:prstGeom prst="rect">
            <a:avLst/>
          </a:prstGeom>
        </p:spPr>
      </p:pic>
      <p:sp>
        <p:nvSpPr>
          <p:cNvPr id="18" name="Text 11"/>
          <p:cNvSpPr txBox="1"/>
          <p:nvPr/>
        </p:nvSpPr>
        <p:spPr>
          <a:xfrm>
            <a:off x="1417320" y="5074920"/>
            <a:ext cx="9997135" cy="100584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Wrong precinct on Election Day? </a:t>
            </a:r>
            <a:pPr indent="0" marL="0">
              <a:buNone/>
            </a:pPr>
            <a:r>
              <a:rPr lang="en-US" sz="1800" dirty="0">
                <a:solidFill>
                  <a:srgbClr val="222222"/>
                </a:solidFill>
                <a:latin typeface="Segoe UI" pitchFamily="34" charset="0"/>
                <a:ea typeface="Segoe UI" pitchFamily="34" charset="-122"/>
                <a:cs typeface="Segoe UI" pitchFamily="34" charset="-120"/>
              </a:rPr>
              <a:t>If the voter insists on voting there anyway, offer a provisional ballot.</a:t>
            </a:r>
            <a:endParaRPr lang="en-US" sz="1800" dirty="0"/>
          </a:p>
        </p:txBody>
      </p:sp>
      <p:sp>
        <p:nvSpPr>
          <p:cNvPr id="19"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Address checks and name changes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705356"/>
            <a:ext cx="603504" cy="603504"/>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7443" y="1838127"/>
            <a:ext cx="337962" cy="337962"/>
          </a:xfrm>
          <a:prstGeom prst="rect">
            <a:avLst/>
          </a:prstGeom>
        </p:spPr>
      </p:pic>
      <p:sp>
        <p:nvSpPr>
          <p:cNvPr id="9" name="Text 4"/>
          <p:cNvSpPr txBox="1"/>
          <p:nvPr/>
        </p:nvSpPr>
        <p:spPr>
          <a:xfrm>
            <a:off x="1655064" y="1517904"/>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Check every address</a:t>
            </a:r>
            <a:endParaRPr lang="en-US" sz="2000" dirty="0"/>
          </a:p>
        </p:txBody>
      </p:sp>
      <p:sp>
        <p:nvSpPr>
          <p:cNvPr id="10" name="Text 5"/>
          <p:cNvSpPr txBox="1"/>
          <p:nvPr/>
        </p:nvSpPr>
        <p:spPr>
          <a:xfrm>
            <a:off x="1655064" y="1920240"/>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Ask each voter if their address has changed. Not sure? Ask them to state or show their current address.</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548640" y="2825496"/>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804672" y="3159252"/>
            <a:ext cx="603504" cy="603504"/>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443" y="3292023"/>
            <a:ext cx="337962" cy="337962"/>
          </a:xfrm>
          <a:prstGeom prst="rect">
            <a:avLst/>
          </a:prstGeom>
        </p:spPr>
      </p:pic>
      <p:sp>
        <p:nvSpPr>
          <p:cNvPr id="14" name="Text 8"/>
          <p:cNvSpPr txBox="1"/>
          <p:nvPr/>
        </p:nvSpPr>
        <p:spPr>
          <a:xfrm>
            <a:off x="1655064" y="2971800"/>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Name changed</a:t>
            </a:r>
            <a:endParaRPr lang="en-US" sz="2000" dirty="0"/>
          </a:p>
        </p:txBody>
      </p:sp>
      <p:sp>
        <p:nvSpPr>
          <p:cNvPr id="15" name="Text 9"/>
          <p:cNvSpPr txBox="1"/>
          <p:nvPr/>
        </p:nvSpPr>
        <p:spPr>
          <a:xfrm>
            <a:off x="1655064" y="3374136"/>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Old name on the register: the voter fills out an affirmation or registration form, then continue. Not on the register: call the office to confirm they're eligible.</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4279392"/>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4473702"/>
            <a:ext cx="603504" cy="603504"/>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7443" y="4606473"/>
            <a:ext cx="337962" cy="337962"/>
          </a:xfrm>
          <a:prstGeom prst="rect">
            <a:avLst/>
          </a:prstGeom>
        </p:spPr>
      </p:pic>
      <p:sp>
        <p:nvSpPr>
          <p:cNvPr id="19" name="Text 12"/>
          <p:cNvSpPr txBox="1"/>
          <p:nvPr/>
        </p:nvSpPr>
        <p:spPr>
          <a:xfrm>
            <a:off x="1655064" y="4425696"/>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Address-protected voter</a:t>
            </a:r>
            <a:endParaRPr lang="en-US" sz="2000" dirty="0"/>
          </a:p>
        </p:txBody>
      </p:sp>
      <p:sp>
        <p:nvSpPr>
          <p:cNvPr id="20" name="Text 13"/>
          <p:cNvSpPr txBox="1"/>
          <p:nvPr/>
        </p:nvSpPr>
        <p:spPr>
          <a:xfrm>
            <a:off x="1655064" y="4828032"/>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Follow the county's special steps so the voter can share their address privately.</a:t>
            </a:r>
            <a:endParaRPr lang="en-US" sz="1800" dirty="0"/>
          </a:p>
        </p:txBody>
      </p:sp>
      <p:sp>
        <p:nvSpPr>
          <p:cNvPr id="21"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Provisional ballots: ID and registration</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Text 2"/>
          <p:cNvSpPr txBox="1"/>
          <p:nvPr/>
        </p:nvSpPr>
        <p:spPr>
          <a:xfrm>
            <a:off x="548640" y="1325880"/>
            <a:ext cx="11094415" cy="6858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 provisional ballot lets someone vote when eligibility can't be confirmed at the polls. The county canvassing board decides later if it counts. Offer one when:</a:t>
            </a:r>
            <a:endParaRPr lang="en-US" sz="1800" dirty="0"/>
          </a:p>
        </p:txBody>
      </p:sp>
      <p:sp>
        <p:nvSpPr>
          <p:cNvPr id="7" name="Shape 3">
            <a:extLst>
              <a:ext uri="{C183D7F6-B498-43B3-948B-1728B52AA6E4}">
                <adec:decorative xmlns:adec="http://schemas.microsoft.com/office/drawing/2017/decorative" val="1"/>
              </a:ext>
            </a:extLst>
          </p:cNvPr>
          <p:cNvSpPr/>
          <p:nvPr/>
        </p:nvSpPr>
        <p:spPr>
          <a:xfrm>
            <a:off x="548640" y="2148840"/>
            <a:ext cx="5364328" cy="3977640"/>
          </a:xfrm>
          <a:prstGeom prst="roundRect">
            <a:avLst>
              <a:gd name="adj" fmla="val 2759"/>
            </a:avLst>
          </a:prstGeom>
          <a:solidFill>
            <a:srgbClr val="FFFFFF"/>
          </a:solidFill>
          <a:ln/>
          <a:effectLst>
            <a:outerShdw sx="100000" sy="100000" kx="0" ky="0" algn="bl" rotWithShape="0" blurRad="76200" dist="25400" dir="5400000">
              <a:srgbClr val="000000">
                <a:alpha val="12000"/>
              </a:srgbClr>
            </a:outerShdw>
          </a:effectLst>
        </p:spPr>
      </p:sp>
      <p:sp>
        <p:nvSpPr>
          <p:cNvPr id="8" name="Shape 4">
            <a:extLst>
              <a:ext uri="{C183D7F6-B498-43B3-948B-1728B52AA6E4}">
                <adec:decorative xmlns:adec="http://schemas.microsoft.com/office/drawing/2017/decorative" val="1"/>
              </a:ext>
            </a:extLst>
          </p:cNvPr>
          <p:cNvSpPr/>
          <p:nvPr/>
        </p:nvSpPr>
        <p:spPr>
          <a:xfrm>
            <a:off x="804672" y="2377440"/>
            <a:ext cx="566928" cy="566928"/>
          </a:xfrm>
          <a:prstGeom prst="ellipse">
            <a:avLst/>
          </a:prstGeom>
          <a:solidFill>
            <a:srgbClr val="1D5C4D"/>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2502164"/>
            <a:ext cx="317480" cy="317480"/>
          </a:xfrm>
          <a:prstGeom prst="rect">
            <a:avLst/>
          </a:prstGeom>
        </p:spPr>
      </p:pic>
      <p:sp>
        <p:nvSpPr>
          <p:cNvPr id="10" name="Text 5"/>
          <p:cNvSpPr txBox="1"/>
          <p:nvPr/>
        </p:nvSpPr>
        <p:spPr>
          <a:xfrm>
            <a:off x="1572768" y="233172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ID and identity</a:t>
            </a:r>
            <a:endParaRPr lang="en-US" sz="2000" dirty="0"/>
          </a:p>
        </p:txBody>
      </p:sp>
      <p:sp>
        <p:nvSpPr>
          <p:cNvPr id="11" name="Text 6"/>
          <p:cNvSpPr txBox="1"/>
          <p:nvPr/>
        </p:nvSpPr>
        <p:spPr>
          <a:xfrm>
            <a:off x="822960" y="3136392"/>
            <a:ext cx="486140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No acceptable photo ID and signature ID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photo doesn't look like the voter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Signatures don't match, and the voter won't sign an affidavit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Their driver license, state ID, or SSN isn't verified yet</a:t>
            </a:r>
            <a:endParaRPr lang="en-US" sz="1800" dirty="0"/>
          </a:p>
        </p:txBody>
      </p:sp>
      <p:sp>
        <p:nvSpPr>
          <p:cNvPr id="12" name="Shape 7">
            <a:extLst>
              <a:ext uri="{C183D7F6-B498-43B3-948B-1728B52AA6E4}">
                <adec:decorative xmlns:adec="http://schemas.microsoft.com/office/drawing/2017/decorative" val="1"/>
              </a:ext>
            </a:extLst>
          </p:cNvPr>
          <p:cNvSpPr/>
          <p:nvPr/>
        </p:nvSpPr>
        <p:spPr>
          <a:xfrm>
            <a:off x="6278728" y="2148840"/>
            <a:ext cx="5364328" cy="3977640"/>
          </a:xfrm>
          <a:prstGeom prst="roundRect">
            <a:avLst>
              <a:gd name="adj" fmla="val 2759"/>
            </a:avLst>
          </a:prstGeom>
          <a:solidFill>
            <a:srgbClr val="FFFFFF"/>
          </a:solidFill>
          <a:ln/>
          <a:effectLst>
            <a:outerShdw sx="100000" sy="100000" kx="0" ky="0" algn="bl" rotWithShape="0" blurRad="76200" dist="25400" dir="5400000">
              <a:srgbClr val="000000">
                <a:alpha val="12000"/>
              </a:srgbClr>
            </a:outerShdw>
          </a:effectLst>
        </p:spPr>
      </p:sp>
      <p:sp>
        <p:nvSpPr>
          <p:cNvPr id="13" name="Shape 8">
            <a:extLst>
              <a:ext uri="{C183D7F6-B498-43B3-948B-1728B52AA6E4}">
                <adec:decorative xmlns:adec="http://schemas.microsoft.com/office/drawing/2017/decorative" val="1"/>
              </a:ext>
            </a:extLst>
          </p:cNvPr>
          <p:cNvSpPr/>
          <p:nvPr/>
        </p:nvSpPr>
        <p:spPr>
          <a:xfrm>
            <a:off x="6534760" y="2377440"/>
            <a:ext cx="566928" cy="566928"/>
          </a:xfrm>
          <a:prstGeom prst="ellipse">
            <a:avLst/>
          </a:prstGeom>
          <a:solidFill>
            <a:srgbClr val="E07A2F"/>
          </a:solidFill>
          <a:ln/>
        </p:spPr>
      </p:sp>
      <p:pic>
        <p:nvPicPr>
          <p:cNvPr id="14"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2502164"/>
            <a:ext cx="317480" cy="317480"/>
          </a:xfrm>
          <a:prstGeom prst="rect">
            <a:avLst/>
          </a:prstGeom>
        </p:spPr>
      </p:pic>
      <p:sp>
        <p:nvSpPr>
          <p:cNvPr id="15" name="Text 9"/>
          <p:cNvSpPr txBox="1"/>
          <p:nvPr/>
        </p:nvSpPr>
        <p:spPr>
          <a:xfrm>
            <a:off x="7302856" y="233172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Registration and precinct</a:t>
            </a:r>
            <a:endParaRPr lang="en-US" sz="2000" dirty="0"/>
          </a:p>
        </p:txBody>
      </p:sp>
      <p:sp>
        <p:nvSpPr>
          <p:cNvPr id="16" name="Text 10"/>
          <p:cNvSpPr txBox="1"/>
          <p:nvPr/>
        </p:nvSpPr>
        <p:spPr>
          <a:xfrm>
            <a:off x="6553048" y="3136392"/>
            <a:ext cx="486140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Not on the register, and you can't confirm they're registered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Records say they aren't registered, but they say they are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In the wrong precinct, but they insist on voting there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Moved from another county, and can't or won't update at the polls</a:t>
            </a:r>
            <a:endParaRPr lang="en-US" sz="1800" dirty="0"/>
          </a:p>
        </p:txBody>
      </p:sp>
      <p:sp>
        <p:nvSpPr>
          <p:cNvPr id="17"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Provisional ballots: mail, early voting, and other cases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Text 2"/>
          <p:cNvSpPr txBox="1"/>
          <p:nvPr/>
        </p:nvSpPr>
        <p:spPr>
          <a:xfrm>
            <a:off x="548640" y="1325880"/>
            <a:ext cx="11094415" cy="411480"/>
          </a:xfrm>
          <a:prstGeom prst="rect">
            <a:avLst/>
          </a:prstGeom>
          <a:noFill/>
          <a:ln/>
        </p:spPr>
        <p:txBody>
          <a:bodyPr wrap="square" lIns="0" tIns="0" rIns="0" bIns="0" rtlCol="0" anchor="t"/>
          <a:lstStyle/>
          <a:p>
            <a:pPr indent="0" marL="0">
              <a:buNone/>
            </a:pPr>
            <a:r>
              <a:rPr lang="en-US" sz="2000" b="1" dirty="0">
                <a:solidFill>
                  <a:srgbClr val="222222"/>
                </a:solidFill>
                <a:latin typeface="Segoe UI" pitchFamily="34" charset="0"/>
                <a:ea typeface="Segoe UI" pitchFamily="34" charset="-122"/>
                <a:cs typeface="Segoe UI" pitchFamily="34" charset="-120"/>
              </a:rPr>
              <a:t>Also offer a provisional ballot when:</a:t>
            </a:r>
            <a:endParaRPr lang="en-US" sz="2000" dirty="0"/>
          </a:p>
        </p:txBody>
      </p:sp>
      <p:sp>
        <p:nvSpPr>
          <p:cNvPr id="7" name="Shape 3">
            <a:extLst>
              <a:ext uri="{C183D7F6-B498-43B3-948B-1728B52AA6E4}">
                <adec:decorative xmlns:adec="http://schemas.microsoft.com/office/drawing/2017/decorative" val="1"/>
              </a:ext>
            </a:extLst>
          </p:cNvPr>
          <p:cNvSpPr/>
          <p:nvPr/>
        </p:nvSpPr>
        <p:spPr>
          <a:xfrm>
            <a:off x="548640" y="187452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8" name="Shape 4">
            <a:extLst>
              <a:ext uri="{C183D7F6-B498-43B3-948B-1728B52AA6E4}">
                <adec:decorative xmlns:adec="http://schemas.microsoft.com/office/drawing/2017/decorative" val="1"/>
              </a:ext>
            </a:extLst>
          </p:cNvPr>
          <p:cNvSpPr/>
          <p:nvPr/>
        </p:nvSpPr>
        <p:spPr>
          <a:xfrm>
            <a:off x="804672" y="2103120"/>
            <a:ext cx="566928" cy="566928"/>
          </a:xfrm>
          <a:prstGeom prst="ellipse">
            <a:avLst/>
          </a:prstGeom>
          <a:solidFill>
            <a:srgbClr val="E07A2F"/>
          </a:solidFill>
          <a:ln/>
        </p:spPr>
      </p:sp>
      <p:pic>
        <p:nvPicPr>
          <p:cNvPr id="9"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2227844"/>
            <a:ext cx="317480" cy="317480"/>
          </a:xfrm>
          <a:prstGeom prst="rect">
            <a:avLst/>
          </a:prstGeom>
        </p:spPr>
      </p:pic>
      <p:sp>
        <p:nvSpPr>
          <p:cNvPr id="10" name="Text 5"/>
          <p:cNvSpPr txBox="1"/>
          <p:nvPr/>
        </p:nvSpPr>
        <p:spPr>
          <a:xfrm>
            <a:off x="1572768" y="205740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Mail and early voting records</a:t>
            </a:r>
            <a:endParaRPr lang="en-US" sz="2000" dirty="0"/>
          </a:p>
        </p:txBody>
      </p:sp>
      <p:sp>
        <p:nvSpPr>
          <p:cNvPr id="11" name="Text 6"/>
          <p:cNvSpPr txBox="1"/>
          <p:nvPr/>
        </p:nvSpPr>
        <p:spPr>
          <a:xfrm>
            <a:off x="822960" y="2862072"/>
            <a:ext cx="4861408" cy="29718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Asked for a mail ballot, and you can't confirm if it came back</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office has their mail ballot, but they say they didn't send it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Records show they voted early, but they say they didn't</a:t>
            </a:r>
            <a:endParaRPr lang="en-US" sz="1800" dirty="0"/>
          </a:p>
        </p:txBody>
      </p:sp>
      <p:sp>
        <p:nvSpPr>
          <p:cNvPr id="12" name="Shape 7">
            <a:extLst>
              <a:ext uri="{C183D7F6-B498-43B3-948B-1728B52AA6E4}">
                <adec:decorative xmlns:adec="http://schemas.microsoft.com/office/drawing/2017/decorative" val="1"/>
              </a:ext>
            </a:extLst>
          </p:cNvPr>
          <p:cNvSpPr/>
          <p:nvPr/>
        </p:nvSpPr>
        <p:spPr>
          <a:xfrm>
            <a:off x="6278728" y="1874520"/>
            <a:ext cx="5364328" cy="4023360"/>
          </a:xfrm>
          <a:prstGeom prst="roundRect">
            <a:avLst>
              <a:gd name="adj" fmla="val 2727"/>
            </a:avLst>
          </a:prstGeom>
          <a:solidFill>
            <a:srgbClr val="FFFFFF"/>
          </a:solidFill>
          <a:ln/>
          <a:effectLst>
            <a:outerShdw sx="100000" sy="100000" kx="0" ky="0" algn="bl" rotWithShape="0" blurRad="76200" dist="25400" dir="5400000">
              <a:srgbClr val="000000">
                <a:alpha val="12000"/>
              </a:srgbClr>
            </a:outerShdw>
          </a:effectLst>
        </p:spPr>
      </p:sp>
      <p:sp>
        <p:nvSpPr>
          <p:cNvPr id="13" name="Shape 8">
            <a:extLst>
              <a:ext uri="{C183D7F6-B498-43B3-948B-1728B52AA6E4}">
                <adec:decorative xmlns:adec="http://schemas.microsoft.com/office/drawing/2017/decorative" val="1"/>
              </a:ext>
            </a:extLst>
          </p:cNvPr>
          <p:cNvSpPr/>
          <p:nvPr/>
        </p:nvSpPr>
        <p:spPr>
          <a:xfrm>
            <a:off x="6534760" y="2103120"/>
            <a:ext cx="566928" cy="566928"/>
          </a:xfrm>
          <a:prstGeom prst="ellipse">
            <a:avLst/>
          </a:prstGeom>
          <a:solidFill>
            <a:srgbClr val="1D5C4D"/>
          </a:solidFill>
          <a:ln/>
        </p:spPr>
      </p:sp>
      <p:pic>
        <p:nvPicPr>
          <p:cNvPr id="14"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2227844"/>
            <a:ext cx="317480" cy="317480"/>
          </a:xfrm>
          <a:prstGeom prst="rect">
            <a:avLst/>
          </a:prstGeom>
        </p:spPr>
      </p:pic>
      <p:sp>
        <p:nvSpPr>
          <p:cNvPr id="15" name="Text 9"/>
          <p:cNvSpPr txBox="1"/>
          <p:nvPr/>
        </p:nvSpPr>
        <p:spPr>
          <a:xfrm>
            <a:off x="7302856" y="205740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Challenges and other cases</a:t>
            </a:r>
            <a:endParaRPr lang="en-US" sz="2000" dirty="0"/>
          </a:p>
        </p:txBody>
      </p:sp>
      <p:sp>
        <p:nvSpPr>
          <p:cNvPr id="16" name="Text 10"/>
          <p:cNvSpPr txBox="1"/>
          <p:nvPr/>
        </p:nvSpPr>
        <p:spPr>
          <a:xfrm>
            <a:off x="6553048" y="2862072"/>
            <a:ext cx="4861408" cy="29718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voter was challenged (except address-only challenges)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register flags them as possibly not eligible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They vote after closing time under a court order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You can't reach the elections office to check</a:t>
            </a:r>
            <a:endParaRPr lang="en-US" sz="1800" dirty="0"/>
          </a:p>
        </p:txBody>
      </p:sp>
      <p:sp>
        <p:nvSpPr>
          <p:cNvPr id="17"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Provisional ballots: step by step</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463040"/>
            <a:ext cx="457200" cy="457200"/>
          </a:xfrm>
          <a:prstGeom prst="ellipse">
            <a:avLst/>
          </a:prstGeom>
          <a:solidFill>
            <a:srgbClr val="E07A2F"/>
          </a:solidFill>
          <a:ln/>
        </p:spPr>
      </p:sp>
      <p:sp>
        <p:nvSpPr>
          <p:cNvPr id="7" name="Text 3"/>
          <p:cNvSpPr txBox="1"/>
          <p:nvPr/>
        </p:nvSpPr>
        <p:spPr>
          <a:xfrm>
            <a:off x="548640"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1</a:t>
            </a:r>
            <a:endParaRPr lang="en-US" sz="1800" dirty="0"/>
          </a:p>
        </p:txBody>
      </p:sp>
      <p:sp>
        <p:nvSpPr>
          <p:cNvPr id="8" name="Text 4"/>
          <p:cNvSpPr txBox="1"/>
          <p:nvPr/>
        </p:nvSpPr>
        <p:spPr>
          <a:xfrm>
            <a:off x="1234440" y="1444752"/>
            <a:ext cx="10408615"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fills out and signs the Provisional Ballot Voter's Certificate and Affirmation in front of you.</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548640" y="2221992"/>
            <a:ext cx="457200" cy="457200"/>
          </a:xfrm>
          <a:prstGeom prst="ellipse">
            <a:avLst/>
          </a:prstGeom>
          <a:solidFill>
            <a:srgbClr val="1D5C4D"/>
          </a:solidFill>
          <a:ln/>
        </p:spPr>
      </p:sp>
      <p:sp>
        <p:nvSpPr>
          <p:cNvPr id="10" name="Text 6"/>
          <p:cNvSpPr txBox="1"/>
          <p:nvPr/>
        </p:nvSpPr>
        <p:spPr>
          <a:xfrm>
            <a:off x="548640" y="222199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2</a:t>
            </a:r>
            <a:endParaRPr lang="en-US" sz="1800" dirty="0"/>
          </a:p>
        </p:txBody>
      </p:sp>
      <p:sp>
        <p:nvSpPr>
          <p:cNvPr id="11" name="Text 7"/>
          <p:cNvSpPr txBox="1"/>
          <p:nvPr/>
        </p:nvSpPr>
        <p:spPr>
          <a:xfrm>
            <a:off x="1234440" y="2203704"/>
            <a:ext cx="10408615"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You sign it too, and write the election date, the precinct or ballot style, and the reason for the provisional ballot.</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548640" y="2980944"/>
            <a:ext cx="457200" cy="457200"/>
          </a:xfrm>
          <a:prstGeom prst="ellipse">
            <a:avLst/>
          </a:prstGeom>
          <a:solidFill>
            <a:srgbClr val="E07A2F"/>
          </a:solidFill>
          <a:ln/>
        </p:spPr>
      </p:sp>
      <p:sp>
        <p:nvSpPr>
          <p:cNvPr id="13" name="Text 9"/>
          <p:cNvSpPr txBox="1"/>
          <p:nvPr/>
        </p:nvSpPr>
        <p:spPr>
          <a:xfrm>
            <a:off x="548640" y="2980944"/>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3</a:t>
            </a:r>
            <a:endParaRPr lang="en-US" sz="1800" dirty="0"/>
          </a:p>
        </p:txBody>
      </p:sp>
      <p:sp>
        <p:nvSpPr>
          <p:cNvPr id="14" name="Text 10"/>
          <p:cNvSpPr txBox="1"/>
          <p:nvPr/>
        </p:nvSpPr>
        <p:spPr>
          <a:xfrm>
            <a:off x="1234440" y="2962656"/>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Give the voter the ballot.</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548640" y="3657600"/>
            <a:ext cx="457200" cy="457200"/>
          </a:xfrm>
          <a:prstGeom prst="ellipse">
            <a:avLst/>
          </a:prstGeom>
          <a:solidFill>
            <a:srgbClr val="1D5C4D"/>
          </a:solidFill>
          <a:ln/>
        </p:spPr>
      </p:sp>
      <p:sp>
        <p:nvSpPr>
          <p:cNvPr id="16" name="Text 12"/>
          <p:cNvSpPr txBox="1"/>
          <p:nvPr/>
        </p:nvSpPr>
        <p:spPr>
          <a:xfrm>
            <a:off x="548640" y="365760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4</a:t>
            </a:r>
            <a:endParaRPr lang="en-US" sz="1800" dirty="0"/>
          </a:p>
        </p:txBody>
      </p:sp>
      <p:sp>
        <p:nvSpPr>
          <p:cNvPr id="17" name="Text 13"/>
          <p:cNvSpPr txBox="1"/>
          <p:nvPr/>
        </p:nvSpPr>
        <p:spPr>
          <a:xfrm>
            <a:off x="1234440" y="3639312"/>
            <a:ext cx="10408615"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voter puts the voted ballot in the secrecy envelope, puts that in the provisional envelope, and seals it.</a:t>
            </a:r>
            <a:endParaRPr lang="en-US" sz="1800" dirty="0"/>
          </a:p>
        </p:txBody>
      </p:sp>
      <p:sp>
        <p:nvSpPr>
          <p:cNvPr id="18" name="Shape 14">
            <a:extLst>
              <a:ext uri="{C183D7F6-B498-43B3-948B-1728B52AA6E4}">
                <adec:decorative xmlns:adec="http://schemas.microsoft.com/office/drawing/2017/decorative" val="1"/>
              </a:ext>
            </a:extLst>
          </p:cNvPr>
          <p:cNvSpPr/>
          <p:nvPr/>
        </p:nvSpPr>
        <p:spPr>
          <a:xfrm>
            <a:off x="548640" y="4416552"/>
            <a:ext cx="457200" cy="457200"/>
          </a:xfrm>
          <a:prstGeom prst="ellipse">
            <a:avLst/>
          </a:prstGeom>
          <a:solidFill>
            <a:srgbClr val="E07A2F"/>
          </a:solidFill>
          <a:ln/>
        </p:spPr>
      </p:sp>
      <p:sp>
        <p:nvSpPr>
          <p:cNvPr id="19" name="Text 15"/>
          <p:cNvSpPr txBox="1"/>
          <p:nvPr/>
        </p:nvSpPr>
        <p:spPr>
          <a:xfrm>
            <a:off x="548640" y="441655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5</a:t>
            </a:r>
            <a:endParaRPr lang="en-US" sz="1800" dirty="0"/>
          </a:p>
        </p:txBody>
      </p:sp>
      <p:sp>
        <p:nvSpPr>
          <p:cNvPr id="20" name="Text 16"/>
          <p:cNvSpPr txBox="1"/>
          <p:nvPr/>
        </p:nvSpPr>
        <p:spPr>
          <a:xfrm>
            <a:off x="1234440" y="4398264"/>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Give the voter the written Notice of Rights before the envelope goes in the box.</a:t>
            </a:r>
            <a:endParaRPr lang="en-US" sz="1800" dirty="0"/>
          </a:p>
        </p:txBody>
      </p:sp>
      <p:sp>
        <p:nvSpPr>
          <p:cNvPr id="21" name="Shape 17">
            <a:extLst>
              <a:ext uri="{C183D7F6-B498-43B3-948B-1728B52AA6E4}">
                <adec:decorative xmlns:adec="http://schemas.microsoft.com/office/drawing/2017/decorative" val="1"/>
              </a:ext>
            </a:extLst>
          </p:cNvPr>
          <p:cNvSpPr/>
          <p:nvPr/>
        </p:nvSpPr>
        <p:spPr>
          <a:xfrm>
            <a:off x="548640" y="5093208"/>
            <a:ext cx="457200" cy="457200"/>
          </a:xfrm>
          <a:prstGeom prst="ellipse">
            <a:avLst/>
          </a:prstGeom>
          <a:solidFill>
            <a:srgbClr val="1D5C4D"/>
          </a:solidFill>
          <a:ln/>
        </p:spPr>
      </p:sp>
      <p:sp>
        <p:nvSpPr>
          <p:cNvPr id="22" name="Text 18"/>
          <p:cNvSpPr txBox="1"/>
          <p:nvPr/>
        </p:nvSpPr>
        <p:spPr>
          <a:xfrm>
            <a:off x="548640" y="509320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6</a:t>
            </a:r>
            <a:endParaRPr lang="en-US" sz="1800" dirty="0"/>
          </a:p>
        </p:txBody>
      </p:sp>
      <p:sp>
        <p:nvSpPr>
          <p:cNvPr id="23" name="Text 19"/>
          <p:cNvSpPr txBox="1"/>
          <p:nvPr/>
        </p:nvSpPr>
        <p:spPr>
          <a:xfrm>
            <a:off x="1234440" y="5074920"/>
            <a:ext cx="10408615"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Attach the certificate if it isn't part of the envelope. Put the sealed envelope in the box used only for provisional ballots.</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Provisional ballots: voter rights and reminders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4754880"/>
          </a:xfrm>
          <a:prstGeom prst="roundRect">
            <a:avLst>
              <a:gd name="adj" fmla="val 2308"/>
            </a:avLst>
          </a:prstGeom>
          <a:solidFill>
            <a:srgbClr val="1D5C4D"/>
          </a:solidFill>
          <a:ln/>
          <a:effectLst>
            <a:outerShdw sx="100000" sy="100000" kx="0" ky="0" algn="bl" rotWithShape="0" blurRad="76200" dist="25400" dir="5400000">
              <a:srgbClr val="000000">
                <a:alpha val="12000"/>
              </a:srgbClr>
            </a:outerShdw>
          </a:effectLst>
        </p:spPr>
      </p:sp>
      <p:sp>
        <p:nvSpPr>
          <p:cNvPr id="7" name="Text 3"/>
          <p:cNvSpPr txBox="1"/>
          <p:nvPr/>
        </p:nvSpPr>
        <p:spPr>
          <a:xfrm>
            <a:off x="868680" y="1645920"/>
            <a:ext cx="4724248" cy="822960"/>
          </a:xfrm>
          <a:prstGeom prst="rect">
            <a:avLst/>
          </a:prstGeom>
          <a:noFill/>
          <a:ln/>
        </p:spPr>
        <p:txBody>
          <a:bodyPr wrap="square" lIns="0" tIns="0" rIns="0" bIns="0" rtlCol="0" anchor="t"/>
          <a:lstStyle/>
          <a:p>
            <a:pPr indent="0" marL="0">
              <a:buNone/>
            </a:pPr>
            <a:r>
              <a:rPr lang="en-US" sz="2200" b="1" dirty="0">
                <a:solidFill>
                  <a:srgbClr val="FFFFFF"/>
                </a:solidFill>
                <a:latin typeface="Segoe UI" pitchFamily="34" charset="0"/>
                <a:ea typeface="Segoe UI" pitchFamily="34" charset="-122"/>
                <a:cs typeface="Segoe UI" pitchFamily="34" charset="-120"/>
              </a:rPr>
              <a:t>The voter's rights (given in writing)</a:t>
            </a:r>
            <a:endParaRPr lang="en-US" sz="2200" dirty="0"/>
          </a:p>
        </p:txBody>
      </p:sp>
      <p:sp>
        <p:nvSpPr>
          <p:cNvPr id="8" name="Text 4"/>
          <p:cNvSpPr txBox="1"/>
          <p:nvPr/>
        </p:nvSpPr>
        <p:spPr>
          <a:xfrm>
            <a:off x="868680" y="2560320"/>
            <a:ext cx="4769968" cy="3474720"/>
          </a:xfrm>
          <a:prstGeom prst="rect">
            <a:avLst/>
          </a:prstGeom>
          <a:noFill/>
          <a:ln/>
        </p:spPr>
        <p:txBody>
          <a:bodyPr wrap="square" lIns="0" tIns="0" rIns="0" bIns="0" rtlCol="0" anchor="t"/>
          <a:lstStyle/>
          <a:p>
            <a:pPr marL="240030" indent="-240030">
              <a:spcAft>
                <a:spcPts val="1200"/>
              </a:spcAft>
              <a:buSzPct val="100000"/>
              <a:buChar char="•"/>
            </a:pPr>
            <a:r>
              <a:rPr lang="en-US" sz="1800" dirty="0">
                <a:solidFill>
                  <a:srgbClr val="FFFFFF"/>
                </a:solidFill>
                <a:latin typeface="Segoe UI" pitchFamily="34" charset="0"/>
                <a:ea typeface="Segoe UI" pitchFamily="34" charset="-122"/>
                <a:cs typeface="Segoe UI" pitchFamily="34" charset="-120"/>
              </a:rPr>
              <a:t>Give more proof of eligibility to the Supervisor by 5 p.m. on the 2nd day after the election</a:t>
            </a:r>
            <a:endParaRPr lang="en-US" sz="1800" dirty="0"/>
          </a:p>
          <a:p>
            <a:pPr marL="240030" indent="-240030">
              <a:spcAft>
                <a:spcPts val="1200"/>
              </a:spcAft>
              <a:buSzPct val="100000"/>
              <a:buChar char="•"/>
            </a:pPr>
            <a:r>
              <a:rPr lang="en-US" sz="1800" dirty="0">
                <a:solidFill>
                  <a:srgbClr val="FFFFFF"/>
                </a:solidFill>
                <a:latin typeface="Segoe UI" pitchFamily="34" charset="0"/>
                <a:ea typeface="Segoe UI" pitchFamily="34" charset="-122"/>
                <a:cs typeface="Segoe UI" pitchFamily="34" charset="-120"/>
              </a:rPr>
              <a:t>Find out whether their ballot counted, and if not, why</a:t>
            </a:r>
            <a:endParaRPr lang="en-US" sz="1800" dirty="0"/>
          </a:p>
          <a:p>
            <a:pPr marL="240030" indent="-240030">
              <a:spcAft>
                <a:spcPts val="1200"/>
              </a:spcAft>
              <a:buSzPct val="100000"/>
              <a:buChar char="•"/>
            </a:pPr>
            <a:r>
              <a:rPr lang="en-US" sz="1800" dirty="0">
                <a:solidFill>
                  <a:srgbClr val="FFFFFF"/>
                </a:solidFill>
                <a:latin typeface="Segoe UI" pitchFamily="34" charset="0"/>
                <a:ea typeface="Segoe UI" pitchFamily="34" charset="-122"/>
                <a:cs typeface="Segoe UI" pitchFamily="34" charset="-120"/>
              </a:rPr>
              <a:t>Fix ("cure") a missing or mismatched signature</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6278728" y="1371600"/>
            <a:ext cx="5364328" cy="4754880"/>
          </a:xfrm>
          <a:prstGeom prst="roundRect">
            <a:avLst>
              <a:gd name="adj" fmla="val 2308"/>
            </a:avLst>
          </a:prstGeom>
          <a:solidFill>
            <a:srgbClr val="FBE9DC"/>
          </a:solidFill>
          <a:ln/>
        </p:spPr>
      </p:sp>
      <p:sp>
        <p:nvSpPr>
          <p:cNvPr id="10" name="Text 6"/>
          <p:cNvSpPr txBox="1"/>
          <p:nvPr/>
        </p:nvSpPr>
        <p:spPr>
          <a:xfrm>
            <a:off x="6598768" y="1645920"/>
            <a:ext cx="4724248" cy="457200"/>
          </a:xfrm>
          <a:prstGeom prst="rect">
            <a:avLst/>
          </a:prstGeom>
          <a:noFill/>
          <a:ln/>
        </p:spPr>
        <p:txBody>
          <a:bodyPr wrap="square" lIns="0" tIns="0" rIns="0" bIns="0" rtlCol="0" anchor="t"/>
          <a:lstStyle/>
          <a:p>
            <a:pPr indent="0" marL="0">
              <a:buNone/>
            </a:pPr>
            <a:r>
              <a:rPr lang="en-US" sz="2200" b="1" dirty="0">
                <a:solidFill>
                  <a:srgbClr val="A84F14"/>
                </a:solidFill>
                <a:latin typeface="Segoe UI" pitchFamily="34" charset="0"/>
                <a:ea typeface="Segoe UI" pitchFamily="34" charset="-122"/>
                <a:cs typeface="Segoe UI" pitchFamily="34" charset="-120"/>
              </a:rPr>
              <a:t>Remember</a:t>
            </a:r>
            <a:endParaRPr lang="en-US" sz="2200" dirty="0"/>
          </a:p>
        </p:txBody>
      </p:sp>
      <p:sp>
        <p:nvSpPr>
          <p:cNvPr id="11" name="Text 7"/>
          <p:cNvSpPr txBox="1"/>
          <p:nvPr/>
        </p:nvSpPr>
        <p:spPr>
          <a:xfrm>
            <a:off x="6598768" y="2286000"/>
            <a:ext cx="4769968" cy="3749040"/>
          </a:xfrm>
          <a:prstGeom prst="rect">
            <a:avLst/>
          </a:prstGeom>
          <a:noFill/>
          <a:ln/>
        </p:spPr>
        <p:txBody>
          <a:bodyPr wrap="square" lIns="0" tIns="0" rIns="0" bIns="0" rtlCol="0" anchor="t"/>
          <a:lstStyle/>
          <a:p>
            <a:pPr marL="240030" indent="-240030">
              <a:spcAft>
                <a:spcPts val="1200"/>
              </a:spcAft>
              <a:buSzPct val="100000"/>
              <a:buChar char="•"/>
            </a:pPr>
            <a:r>
              <a:rPr lang="en-US" sz="1800" dirty="0">
                <a:solidFill>
                  <a:srgbClr val="222222"/>
                </a:solidFill>
                <a:latin typeface="Segoe UI" pitchFamily="34" charset="0"/>
                <a:ea typeface="Segoe UI" pitchFamily="34" charset="-122"/>
                <a:cs typeface="Segoe UI" pitchFamily="34" charset="-120"/>
              </a:rPr>
              <a:t>Never scan a provisional ballot at the polls</a:t>
            </a:r>
            <a:endParaRPr lang="en-US" sz="1800" dirty="0"/>
          </a:p>
          <a:p>
            <a:pPr marL="240030" indent="-240030">
              <a:spcAft>
                <a:spcPts val="1200"/>
              </a:spcAft>
              <a:buSzPct val="100000"/>
              <a:buChar char="•"/>
            </a:pPr>
            <a:r>
              <a:rPr lang="en-US" sz="1800" dirty="0">
                <a:solidFill>
                  <a:srgbClr val="222222"/>
                </a:solidFill>
                <a:latin typeface="Segoe UI" pitchFamily="34" charset="0"/>
                <a:ea typeface="Segoe UI" pitchFamily="34" charset="-122"/>
                <a:cs typeface="Segoe UI" pitchFamily="34" charset="-120"/>
              </a:rPr>
              <a:t>Keep them sealed, and return them to the office after closing</a:t>
            </a:r>
            <a:endParaRPr lang="en-US" sz="1800" dirty="0"/>
          </a:p>
          <a:p>
            <a:pPr marL="240030" indent="-240030">
              <a:spcAft>
                <a:spcPts val="1200"/>
              </a:spcAft>
              <a:buSzPct val="100000"/>
              <a:buChar char="•"/>
            </a:pPr>
            <a:r>
              <a:rPr lang="en-US" sz="1800" dirty="0">
                <a:solidFill>
                  <a:srgbClr val="222222"/>
                </a:solidFill>
                <a:latin typeface="Segoe UI" pitchFamily="34" charset="0"/>
                <a:ea typeface="Segoe UI" pitchFamily="34" charset="-122"/>
                <a:cs typeface="Segoe UI" pitchFamily="34" charset="-120"/>
              </a:rPr>
              <a:t>Court-ordered extra hours? Keep those provisionals separate</a:t>
            </a:r>
            <a:endParaRPr lang="en-US" sz="1800" dirty="0"/>
          </a:p>
        </p:txBody>
      </p:sp>
      <p:sp>
        <p:nvSpPr>
          <p:cNvPr id="1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Primary elections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4206240" cy="4754880"/>
          </a:xfrm>
          <a:prstGeom prst="roundRect">
            <a:avLst>
              <a:gd name="adj" fmla="val 2609"/>
            </a:avLst>
          </a:prstGeom>
          <a:solidFill>
            <a:srgbClr val="1D5C4D"/>
          </a:solidFill>
          <a:ln/>
          <a:effectLst>
            <a:outerShdw sx="100000" sy="100000" kx="0" ky="0" algn="bl" rotWithShape="0" blurRad="76200" dist="25400" dir="5400000">
              <a:srgbClr val="000000">
                <a:alpha val="12000"/>
              </a:srgbClr>
            </a:outerShdw>
          </a:effectLst>
        </p:spPr>
      </p:sp>
      <p:sp>
        <p:nvSpPr>
          <p:cNvPr id="7" name="Text 3"/>
          <p:cNvSpPr txBox="1"/>
          <p:nvPr/>
        </p:nvSpPr>
        <p:spPr>
          <a:xfrm>
            <a:off x="868680" y="1645920"/>
            <a:ext cx="3566160" cy="822960"/>
          </a:xfrm>
          <a:prstGeom prst="rect">
            <a:avLst/>
          </a:prstGeom>
          <a:noFill/>
          <a:ln/>
        </p:spPr>
        <p:txBody>
          <a:bodyPr wrap="square" lIns="0" tIns="0" rIns="0" bIns="0" rtlCol="0" anchor="t"/>
          <a:lstStyle/>
          <a:p>
            <a:pPr indent="0" marL="0">
              <a:buNone/>
            </a:pPr>
            <a:r>
              <a:rPr lang="en-US" sz="2400" b="1" dirty="0">
                <a:solidFill>
                  <a:srgbClr val="FFFFFF"/>
                </a:solidFill>
                <a:latin typeface="Segoe UI" pitchFamily="34" charset="0"/>
                <a:ea typeface="Segoe UI" pitchFamily="34" charset="-122"/>
                <a:cs typeface="Segoe UI" pitchFamily="34" charset="-120"/>
              </a:rPr>
              <a:t>Florida has closed primaries</a:t>
            </a:r>
            <a:endParaRPr lang="en-US" sz="2400" dirty="0"/>
          </a:p>
        </p:txBody>
      </p:sp>
      <p:sp>
        <p:nvSpPr>
          <p:cNvPr id="8" name="Text 4"/>
          <p:cNvSpPr txBox="1"/>
          <p:nvPr/>
        </p:nvSpPr>
        <p:spPr>
          <a:xfrm>
            <a:off x="868680" y="2560320"/>
            <a:ext cx="3657600" cy="1828800"/>
          </a:xfrm>
          <a:prstGeom prst="rect">
            <a:avLst/>
          </a:prstGeom>
          <a:noFill/>
          <a:ln/>
        </p:spPr>
        <p:txBody>
          <a:bodyPr wrap="square" lIns="0" tIns="0" rIns="0" bIns="0" rtlCol="0" anchor="t"/>
          <a:lstStyle/>
          <a:p>
            <a:pPr indent="0" marL="0">
              <a:buNone/>
            </a:pPr>
            <a:r>
              <a:rPr lang="en-US" sz="1800" dirty="0">
                <a:solidFill>
                  <a:srgbClr val="DCEBE5"/>
                </a:solidFill>
                <a:latin typeface="Segoe UI" pitchFamily="34" charset="0"/>
                <a:ea typeface="Segoe UI" pitchFamily="34" charset="-122"/>
                <a:cs typeface="Segoe UI" pitchFamily="34" charset="-120"/>
              </a:rPr>
              <a:t>In party races, only voters registered with that party can vote for its candidates. That includes a presidential preference primary.</a:t>
            </a:r>
            <a:endParaRPr lang="en-US" sz="1800" dirty="0"/>
          </a:p>
        </p:txBody>
      </p:sp>
      <p:sp>
        <p:nvSpPr>
          <p:cNvPr id="9" name="Text 5"/>
          <p:cNvSpPr txBox="1"/>
          <p:nvPr/>
        </p:nvSpPr>
        <p:spPr>
          <a:xfrm>
            <a:off x="868680" y="4434840"/>
            <a:ext cx="3657600" cy="1645920"/>
          </a:xfrm>
          <a:prstGeom prst="rect">
            <a:avLst/>
          </a:prstGeom>
          <a:noFill/>
          <a:ln/>
        </p:spPr>
        <p:txBody>
          <a:bodyPr wrap="square" lIns="0" tIns="0" rIns="0" bIns="0" rtlCol="0" anchor="t"/>
          <a:lstStyle/>
          <a:p>
            <a:pPr indent="0" marL="0">
              <a:buNone/>
            </a:pPr>
            <a:r>
              <a:rPr lang="en-US" sz="1800" i="1" dirty="0">
                <a:solidFill>
                  <a:srgbClr val="FFFFFF"/>
                </a:solidFill>
                <a:latin typeface="Segoe UI" pitchFamily="34" charset="0"/>
                <a:ea typeface="Segoe UI" pitchFamily="34" charset="-122"/>
                <a:cs typeface="Segoe UI" pitchFamily="34" charset="-120"/>
              </a:rPr>
              <a:t>Tip: when you hand over the ballot, ask the voter to confirm it matches their address and, in a primary, their party.</a:t>
            </a:r>
            <a:endParaRPr lang="en-US" sz="1800" dirty="0"/>
          </a:p>
        </p:txBody>
      </p:sp>
      <p:sp>
        <p:nvSpPr>
          <p:cNvPr id="10" name="Shape 6">
            <a:extLst>
              <a:ext uri="{C183D7F6-B498-43B3-948B-1728B52AA6E4}">
                <adec:decorative xmlns:adec="http://schemas.microsoft.com/office/drawing/2017/decorative" val="1"/>
              </a:ext>
            </a:extLst>
          </p:cNvPr>
          <p:cNvSpPr/>
          <p:nvPr/>
        </p:nvSpPr>
        <p:spPr>
          <a:xfrm>
            <a:off x="5166360" y="1417320"/>
            <a:ext cx="548640" cy="548640"/>
          </a:xfrm>
          <a:prstGeom prst="ellipse">
            <a:avLst/>
          </a:prstGeom>
          <a:solidFill>
            <a:srgbClr val="1D5C4D"/>
          </a:solidFill>
          <a:ln/>
        </p:spPr>
      </p:sp>
      <p:pic>
        <p:nvPicPr>
          <p:cNvPr id="11"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87061" y="1538021"/>
            <a:ext cx="307238" cy="307238"/>
          </a:xfrm>
          <a:prstGeom prst="rect">
            <a:avLst/>
          </a:prstGeom>
        </p:spPr>
      </p:pic>
      <p:sp>
        <p:nvSpPr>
          <p:cNvPr id="12" name="Text 7"/>
          <p:cNvSpPr txBox="1"/>
          <p:nvPr/>
        </p:nvSpPr>
        <p:spPr>
          <a:xfrm>
            <a:off x="5943600" y="1399032"/>
            <a:ext cx="5699455"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No party affiliation?</a:t>
            </a:r>
            <a:endParaRPr lang="en-US" sz="2000" dirty="0"/>
          </a:p>
        </p:txBody>
      </p:sp>
      <p:sp>
        <p:nvSpPr>
          <p:cNvPr id="13" name="Text 8"/>
          <p:cNvSpPr txBox="1"/>
          <p:nvPr/>
        </p:nvSpPr>
        <p:spPr>
          <a:xfrm>
            <a:off x="5943600" y="1783080"/>
            <a:ext cx="5699455"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Those voters can't choose a party's ballot on primary day.</a:t>
            </a:r>
            <a:endParaRPr lang="en-US" sz="1800" dirty="0"/>
          </a:p>
        </p:txBody>
      </p:sp>
      <p:sp>
        <p:nvSpPr>
          <p:cNvPr id="14" name="Shape 9">
            <a:extLst>
              <a:ext uri="{C183D7F6-B498-43B3-948B-1728B52AA6E4}">
                <adec:decorative xmlns:adec="http://schemas.microsoft.com/office/drawing/2017/decorative" val="1"/>
              </a:ext>
            </a:extLst>
          </p:cNvPr>
          <p:cNvSpPr/>
          <p:nvPr/>
        </p:nvSpPr>
        <p:spPr>
          <a:xfrm>
            <a:off x="5166360" y="2523744"/>
            <a:ext cx="548640" cy="548640"/>
          </a:xfrm>
          <a:prstGeom prst="ellipse">
            <a:avLst/>
          </a:prstGeom>
          <a:solidFill>
            <a:srgbClr val="E07A2F"/>
          </a:solidFill>
          <a:ln/>
        </p:spPr>
      </p:sp>
      <p:pic>
        <p:nvPicPr>
          <p:cNvPr id="15"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87061" y="2644445"/>
            <a:ext cx="307238" cy="307238"/>
          </a:xfrm>
          <a:prstGeom prst="rect">
            <a:avLst/>
          </a:prstGeom>
        </p:spPr>
      </p:pic>
      <p:sp>
        <p:nvSpPr>
          <p:cNvPr id="16" name="Text 10"/>
          <p:cNvSpPr txBox="1"/>
          <p:nvPr/>
        </p:nvSpPr>
        <p:spPr>
          <a:xfrm>
            <a:off x="5943600" y="2505456"/>
            <a:ext cx="5699455"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Open to everyone</a:t>
            </a:r>
            <a:endParaRPr lang="en-US" sz="2000" dirty="0"/>
          </a:p>
        </p:txBody>
      </p:sp>
      <p:sp>
        <p:nvSpPr>
          <p:cNvPr id="17" name="Text 11"/>
          <p:cNvSpPr txBox="1"/>
          <p:nvPr/>
        </p:nvSpPr>
        <p:spPr>
          <a:xfrm>
            <a:off x="5943600" y="2889504"/>
            <a:ext cx="5699455"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Nonpartisan races and ballot questions are open to all voters.</a:t>
            </a:r>
            <a:endParaRPr lang="en-US" sz="1800" dirty="0"/>
          </a:p>
        </p:txBody>
      </p:sp>
      <p:sp>
        <p:nvSpPr>
          <p:cNvPr id="18" name="Shape 12">
            <a:extLst>
              <a:ext uri="{C183D7F6-B498-43B3-948B-1728B52AA6E4}">
                <adec:decorative xmlns:adec="http://schemas.microsoft.com/office/drawing/2017/decorative" val="1"/>
              </a:ext>
            </a:extLst>
          </p:cNvPr>
          <p:cNvSpPr/>
          <p:nvPr/>
        </p:nvSpPr>
        <p:spPr>
          <a:xfrm>
            <a:off x="5166360" y="3630168"/>
            <a:ext cx="548640" cy="548640"/>
          </a:xfrm>
          <a:prstGeom prst="ellipse">
            <a:avLst/>
          </a:prstGeom>
          <a:solidFill>
            <a:srgbClr val="1D5C4D"/>
          </a:solidFill>
          <a:ln/>
        </p:spPr>
      </p:sp>
      <p:pic>
        <p:nvPicPr>
          <p:cNvPr id="19"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87061" y="3750869"/>
            <a:ext cx="307238" cy="307238"/>
          </a:xfrm>
          <a:prstGeom prst="rect">
            <a:avLst/>
          </a:prstGeom>
        </p:spPr>
      </p:pic>
      <p:sp>
        <p:nvSpPr>
          <p:cNvPr id="20" name="Text 13"/>
          <p:cNvSpPr txBox="1"/>
          <p:nvPr/>
        </p:nvSpPr>
        <p:spPr>
          <a:xfrm>
            <a:off x="5943600" y="3611880"/>
            <a:ext cx="5699455"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Universal primary</a:t>
            </a:r>
            <a:endParaRPr lang="en-US" sz="2000" dirty="0"/>
          </a:p>
        </p:txBody>
      </p:sp>
      <p:sp>
        <p:nvSpPr>
          <p:cNvPr id="21" name="Text 14"/>
          <p:cNvSpPr txBox="1"/>
          <p:nvPr/>
        </p:nvSpPr>
        <p:spPr>
          <a:xfrm>
            <a:off x="5943600" y="3995928"/>
            <a:ext cx="5699455" cy="92811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If all candidates in a race are from one party and no one will face them in the general election, all voters can vote in that race.</a:t>
            </a:r>
            <a:endParaRPr lang="en-US" sz="1800" dirty="0"/>
          </a:p>
        </p:txBody>
      </p:sp>
      <p:sp>
        <p:nvSpPr>
          <p:cNvPr id="22" name="Shape 15">
            <a:extLst>
              <a:ext uri="{C183D7F6-B498-43B3-948B-1728B52AA6E4}">
                <adec:decorative xmlns:adec="http://schemas.microsoft.com/office/drawing/2017/decorative" val="1"/>
              </a:ext>
            </a:extLst>
          </p:cNvPr>
          <p:cNvSpPr/>
          <p:nvPr/>
        </p:nvSpPr>
        <p:spPr>
          <a:xfrm>
            <a:off x="5166360" y="5015484"/>
            <a:ext cx="548640" cy="548640"/>
          </a:xfrm>
          <a:prstGeom prst="ellipse">
            <a:avLst/>
          </a:prstGeom>
          <a:solidFill>
            <a:srgbClr val="E07A2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287061" y="5136185"/>
            <a:ext cx="307238" cy="307238"/>
          </a:xfrm>
          <a:prstGeom prst="rect">
            <a:avLst/>
          </a:prstGeom>
        </p:spPr>
      </p:pic>
      <p:sp>
        <p:nvSpPr>
          <p:cNvPr id="24" name="Text 16"/>
          <p:cNvSpPr txBox="1"/>
          <p:nvPr/>
        </p:nvSpPr>
        <p:spPr>
          <a:xfrm>
            <a:off x="5943600" y="4997196"/>
            <a:ext cx="5699455"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Party changes</a:t>
            </a:r>
            <a:endParaRPr lang="en-US" sz="2000" dirty="0"/>
          </a:p>
        </p:txBody>
      </p:sp>
      <p:sp>
        <p:nvSpPr>
          <p:cNvPr id="25" name="Text 17"/>
          <p:cNvSpPr txBox="1"/>
          <p:nvPr/>
        </p:nvSpPr>
        <p:spPr>
          <a:xfrm>
            <a:off x="5943600" y="5381244"/>
            <a:ext cx="5699455"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 voter can change party at the polls, but it counts at the next election, not this one.</a:t>
            </a:r>
            <a:endParaRPr lang="en-US" sz="1800" dirty="0"/>
          </a:p>
        </p:txBody>
      </p:sp>
      <p:sp>
        <p:nvSpPr>
          <p:cNvPr id="2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A mail ballot voter wants to vote in person</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2354580" y="1344168"/>
            <a:ext cx="7376008" cy="566928"/>
          </a:xfrm>
          <a:prstGeom prst="roundRect">
            <a:avLst>
              <a:gd name="adj" fmla="val 19355"/>
            </a:avLst>
          </a:prstGeom>
          <a:solidFill>
            <a:srgbClr val="1D5C4D"/>
          </a:solidFill>
          <a:ln/>
        </p:spPr>
      </p:sp>
      <p:sp>
        <p:nvSpPr>
          <p:cNvPr id="7" name="Text 3"/>
          <p:cNvSpPr txBox="1"/>
          <p:nvPr/>
        </p:nvSpPr>
        <p:spPr>
          <a:xfrm>
            <a:off x="2354580" y="1344168"/>
            <a:ext cx="737600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Segoe UI" pitchFamily="34" charset="0"/>
                <a:ea typeface="Segoe UI" pitchFamily="34" charset="-122"/>
                <a:cs typeface="Segoe UI" pitchFamily="34" charset="-120"/>
              </a:rPr>
              <a:t>Did the voter bring their vote-by-mail ballot?</a:t>
            </a:r>
            <a:endParaRPr lang="en-US" sz="2000" dirty="0"/>
          </a:p>
        </p:txBody>
      </p:sp>
      <p:sp>
        <p:nvSpPr>
          <p:cNvPr id="8" name="Shape 4">
            <a:extLst>
              <a:ext uri="{C183D7F6-B498-43B3-948B-1728B52AA6E4}">
                <adec:decorative xmlns:adec="http://schemas.microsoft.com/office/drawing/2017/decorative" val="1"/>
              </a:ext>
            </a:extLst>
          </p:cNvPr>
          <p:cNvSpPr/>
          <p:nvPr/>
        </p:nvSpPr>
        <p:spPr>
          <a:xfrm>
            <a:off x="3177540" y="1911096"/>
            <a:ext cx="0" cy="429768"/>
          </a:xfrm>
          <a:prstGeom prst="line">
            <a:avLst/>
          </a:prstGeom>
          <a:noFill/>
          <a:ln w="19050">
            <a:solidFill>
              <a:srgbClr val="5B6B66"/>
            </a:solidFill>
            <a:prstDash val="solid"/>
            <a:tailEnd type="triangle"/>
          </a:ln>
        </p:spPr>
      </p:sp>
      <p:sp>
        <p:nvSpPr>
          <p:cNvPr id="9" name="Shape 5">
            <a:extLst>
              <a:ext uri="{C183D7F6-B498-43B3-948B-1728B52AA6E4}">
                <adec:decorative xmlns:adec="http://schemas.microsoft.com/office/drawing/2017/decorative" val="1"/>
              </a:ext>
            </a:extLst>
          </p:cNvPr>
          <p:cNvSpPr/>
          <p:nvPr/>
        </p:nvSpPr>
        <p:spPr>
          <a:xfrm>
            <a:off x="8907628" y="1911096"/>
            <a:ext cx="0" cy="429768"/>
          </a:xfrm>
          <a:prstGeom prst="line">
            <a:avLst/>
          </a:prstGeom>
          <a:noFill/>
          <a:ln w="19050">
            <a:solidFill>
              <a:srgbClr val="5B6B66"/>
            </a:solidFill>
            <a:prstDash val="solid"/>
            <a:tailEnd type="triangle"/>
          </a:ln>
        </p:spPr>
      </p:sp>
      <p:sp>
        <p:nvSpPr>
          <p:cNvPr id="10" name="Text 6"/>
          <p:cNvSpPr txBox="1"/>
          <p:nvPr/>
        </p:nvSpPr>
        <p:spPr>
          <a:xfrm>
            <a:off x="3314700" y="1947672"/>
            <a:ext cx="731520" cy="365760"/>
          </a:xfrm>
          <a:prstGeom prst="rect">
            <a:avLst/>
          </a:prstGeom>
          <a:noFill/>
          <a:ln/>
        </p:spPr>
        <p:txBody>
          <a:bodyPr wrap="square" lIns="0" tIns="0" rIns="0" bIns="0" rtlCol="0" anchor="t"/>
          <a:lstStyle/>
          <a:p>
            <a:pPr indent="0" marL="0">
              <a:buNone/>
            </a:pPr>
            <a:r>
              <a:rPr lang="en-US" sz="1800" b="1" dirty="0">
                <a:solidFill>
                  <a:srgbClr val="1D5C4D"/>
                </a:solidFill>
                <a:latin typeface="Segoe UI" pitchFamily="34" charset="0"/>
                <a:ea typeface="Segoe UI" pitchFamily="34" charset="-122"/>
                <a:cs typeface="Segoe UI" pitchFamily="34" charset="-120"/>
              </a:rPr>
              <a:t>Yes</a:t>
            </a:r>
            <a:endParaRPr lang="en-US" sz="1800" dirty="0"/>
          </a:p>
        </p:txBody>
      </p:sp>
      <p:sp>
        <p:nvSpPr>
          <p:cNvPr id="11" name="Text 7"/>
          <p:cNvSpPr txBox="1"/>
          <p:nvPr/>
        </p:nvSpPr>
        <p:spPr>
          <a:xfrm>
            <a:off x="9044788" y="1947672"/>
            <a:ext cx="731520" cy="365760"/>
          </a:xfrm>
          <a:prstGeom prst="rect">
            <a:avLst/>
          </a:prstGeom>
          <a:noFill/>
          <a:ln/>
        </p:spPr>
        <p:txBody>
          <a:bodyPr wrap="square" lIns="0" tIns="0" rIns="0" bIns="0" rtlCol="0" anchor="t"/>
          <a:lstStyle/>
          <a:p>
            <a:pPr indent="0" marL="0">
              <a:buNone/>
            </a:pPr>
            <a:r>
              <a:rPr lang="en-US" sz="1800" b="1" dirty="0">
                <a:solidFill>
                  <a:srgbClr val="A84F14"/>
                </a:solidFill>
                <a:latin typeface="Segoe UI" pitchFamily="34" charset="0"/>
                <a:ea typeface="Segoe UI" pitchFamily="34" charset="-122"/>
                <a:cs typeface="Segoe UI" pitchFamily="34" charset="-120"/>
              </a:rPr>
              <a:t>No</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548640" y="2377440"/>
            <a:ext cx="5257800" cy="3246120"/>
          </a:xfrm>
          <a:prstGeom prst="roundRect">
            <a:avLst>
              <a:gd name="adj" fmla="val 3380"/>
            </a:avLst>
          </a:prstGeom>
          <a:solidFill>
            <a:srgbClr val="FFFFFF"/>
          </a:solidFill>
          <a:ln/>
          <a:effectLst>
            <a:outerShdw sx="100000" sy="100000" kx="0" ky="0" algn="bl" rotWithShape="0" blurRad="76200" dist="25400" dir="5400000">
              <a:srgbClr val="000000">
                <a:alpha val="12000"/>
              </a:srgbClr>
            </a:outerShdw>
          </a:effectLst>
        </p:spPr>
      </p:sp>
      <p:sp>
        <p:nvSpPr>
          <p:cNvPr id="13" name="Text 9"/>
          <p:cNvSpPr txBox="1"/>
          <p:nvPr/>
        </p:nvSpPr>
        <p:spPr>
          <a:xfrm>
            <a:off x="822960" y="2560320"/>
            <a:ext cx="4709160"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Cancel it, then check in</a:t>
            </a:r>
            <a:endParaRPr lang="en-US" sz="2000" dirty="0"/>
          </a:p>
        </p:txBody>
      </p:sp>
      <p:sp>
        <p:nvSpPr>
          <p:cNvPr id="14" name="Text 10"/>
          <p:cNvSpPr txBox="1"/>
          <p:nvPr/>
        </p:nvSpPr>
        <p:spPr>
          <a:xfrm>
            <a:off x="822960" y="3063240"/>
            <a:ext cx="4800600" cy="25146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voter (or you) notches, cuts, or tears through the timing marks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Still in its envelope? Cut through both. Mark the envelope "canceled."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Want it as notes? They may photograph it first.</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6172200" y="2377440"/>
            <a:ext cx="5470855" cy="3246120"/>
          </a:xfrm>
          <a:prstGeom prst="roundRect">
            <a:avLst>
              <a:gd name="adj" fmla="val 3380"/>
            </a:avLst>
          </a:prstGeom>
          <a:solidFill>
            <a:srgbClr val="FFFFFF"/>
          </a:solidFill>
          <a:ln/>
          <a:effectLst>
            <a:outerShdw sx="100000" sy="100000" kx="0" ky="0" algn="bl" rotWithShape="0" blurRad="76200" dist="25400" dir="5400000">
              <a:srgbClr val="000000">
                <a:alpha val="12000"/>
              </a:srgbClr>
            </a:outerShdw>
          </a:effectLst>
        </p:spPr>
      </p:sp>
      <p:sp>
        <p:nvSpPr>
          <p:cNvPr id="16" name="Text 12"/>
          <p:cNvSpPr txBox="1"/>
          <p:nvPr/>
        </p:nvSpPr>
        <p:spPr>
          <a:xfrm>
            <a:off x="6446520" y="2560320"/>
            <a:ext cx="4922215"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Call the office: was it received?</a:t>
            </a:r>
            <a:endParaRPr lang="en-US" sz="2000" dirty="0"/>
          </a:p>
        </p:txBody>
      </p:sp>
      <p:sp>
        <p:nvSpPr>
          <p:cNvPr id="17" name="Shape 13">
            <a:extLst>
              <a:ext uri="{C183D7F6-B498-43B3-948B-1728B52AA6E4}">
                <adec:decorative xmlns:adec="http://schemas.microsoft.com/office/drawing/2017/decorative" val="1"/>
              </a:ext>
            </a:extLst>
          </p:cNvPr>
          <p:cNvSpPr/>
          <p:nvPr/>
        </p:nvSpPr>
        <p:spPr>
          <a:xfrm>
            <a:off x="6446520" y="3108960"/>
            <a:ext cx="4922215" cy="548640"/>
          </a:xfrm>
          <a:prstGeom prst="roundRect">
            <a:avLst>
              <a:gd name="adj" fmla="val 13333"/>
            </a:avLst>
          </a:prstGeom>
          <a:solidFill>
            <a:srgbClr val="EAF3EF"/>
          </a:solidFill>
          <a:ln/>
        </p:spPr>
      </p:sp>
      <p:sp>
        <p:nvSpPr>
          <p:cNvPr id="18" name="Text 14"/>
          <p:cNvSpPr txBox="1"/>
          <p:nvPr/>
        </p:nvSpPr>
        <p:spPr>
          <a:xfrm>
            <a:off x="6583680" y="3108960"/>
            <a:ext cx="4647895" cy="54864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Not received → </a:t>
            </a:r>
            <a:pPr indent="0" marL="0">
              <a:buNone/>
            </a:pPr>
            <a:r>
              <a:rPr lang="en-US" sz="1800" b="1" dirty="0">
                <a:solidFill>
                  <a:srgbClr val="1D5C4D"/>
                </a:solidFill>
                <a:latin typeface="Segoe UI" pitchFamily="34" charset="0"/>
                <a:ea typeface="Segoe UI" pitchFamily="34" charset="-122"/>
                <a:cs typeface="Segoe UI" pitchFamily="34" charset="-120"/>
              </a:rPr>
              <a:t>regular ballot</a:t>
            </a:r>
            <a:endParaRPr lang="en-US" sz="1800" dirty="0"/>
          </a:p>
        </p:txBody>
      </p:sp>
      <p:sp>
        <p:nvSpPr>
          <p:cNvPr id="19" name="Shape 15">
            <a:extLst>
              <a:ext uri="{C183D7F6-B498-43B3-948B-1728B52AA6E4}">
                <adec:decorative xmlns:adec="http://schemas.microsoft.com/office/drawing/2017/decorative" val="1"/>
              </a:ext>
            </a:extLst>
          </p:cNvPr>
          <p:cNvSpPr/>
          <p:nvPr/>
        </p:nvSpPr>
        <p:spPr>
          <a:xfrm>
            <a:off x="6446520" y="3767328"/>
            <a:ext cx="4922215" cy="868680"/>
          </a:xfrm>
          <a:prstGeom prst="roundRect">
            <a:avLst>
              <a:gd name="adj" fmla="val 8421"/>
            </a:avLst>
          </a:prstGeom>
          <a:solidFill>
            <a:srgbClr val="FBE9DC"/>
          </a:solidFill>
          <a:ln/>
        </p:spPr>
      </p:sp>
      <p:sp>
        <p:nvSpPr>
          <p:cNvPr id="20" name="Text 16"/>
          <p:cNvSpPr txBox="1"/>
          <p:nvPr/>
        </p:nvSpPr>
        <p:spPr>
          <a:xfrm>
            <a:off x="6583680" y="3767328"/>
            <a:ext cx="4647895" cy="86868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Received, but the voter says they didn't send it → </a:t>
            </a:r>
            <a:pPr indent="0" marL="0">
              <a:buNone/>
            </a:pPr>
            <a:r>
              <a:rPr lang="en-US" sz="1800" b="1" dirty="0">
                <a:solidFill>
                  <a:srgbClr val="A84F14"/>
                </a:solidFill>
                <a:latin typeface="Segoe UI" pitchFamily="34" charset="0"/>
                <a:ea typeface="Segoe UI" pitchFamily="34" charset="-122"/>
                <a:cs typeface="Segoe UI" pitchFamily="34" charset="-120"/>
              </a:rPr>
              <a:t>provisional</a:t>
            </a:r>
            <a:endParaRPr lang="en-US" sz="1800" dirty="0"/>
          </a:p>
        </p:txBody>
      </p:sp>
      <p:sp>
        <p:nvSpPr>
          <p:cNvPr id="21" name="Shape 17">
            <a:extLst>
              <a:ext uri="{C183D7F6-B498-43B3-948B-1728B52AA6E4}">
                <adec:decorative xmlns:adec="http://schemas.microsoft.com/office/drawing/2017/decorative" val="1"/>
              </a:ext>
            </a:extLst>
          </p:cNvPr>
          <p:cNvSpPr/>
          <p:nvPr/>
        </p:nvSpPr>
        <p:spPr>
          <a:xfrm>
            <a:off x="6446520" y="4745736"/>
            <a:ext cx="4922215" cy="548640"/>
          </a:xfrm>
          <a:prstGeom prst="roundRect">
            <a:avLst>
              <a:gd name="adj" fmla="val 13333"/>
            </a:avLst>
          </a:prstGeom>
          <a:solidFill>
            <a:srgbClr val="FBE9DC"/>
          </a:solidFill>
          <a:ln/>
        </p:spPr>
      </p:sp>
      <p:sp>
        <p:nvSpPr>
          <p:cNvPr id="22" name="Text 18"/>
          <p:cNvSpPr txBox="1"/>
          <p:nvPr/>
        </p:nvSpPr>
        <p:spPr>
          <a:xfrm>
            <a:off x="6583680" y="4745736"/>
            <a:ext cx="4647895" cy="54864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Can't tell → </a:t>
            </a:r>
            <a:pPr indent="0" marL="0">
              <a:buNone/>
            </a:pPr>
            <a:r>
              <a:rPr lang="en-US" sz="1800" b="1" dirty="0">
                <a:solidFill>
                  <a:srgbClr val="A84F14"/>
                </a:solidFill>
                <a:latin typeface="Segoe UI" pitchFamily="34" charset="0"/>
                <a:ea typeface="Segoe UI" pitchFamily="34" charset="-122"/>
                <a:cs typeface="Segoe UI" pitchFamily="34" charset="-120"/>
              </a:rPr>
              <a:t>provisional</a:t>
            </a:r>
            <a:endParaRPr lang="en-US" sz="1800" dirty="0"/>
          </a:p>
        </p:txBody>
      </p:sp>
      <p:sp>
        <p:nvSpPr>
          <p:cNvPr id="23" name="Text 19"/>
          <p:cNvSpPr txBox="1"/>
          <p:nvPr/>
        </p:nvSpPr>
        <p:spPr>
          <a:xfrm>
            <a:off x="548640" y="5742432"/>
            <a:ext cx="11094415" cy="41148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A mail ballot counts as cast once the elections office receives it.</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Early voting: the secure ballot intake station</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565910"/>
            <a:ext cx="603504" cy="603504"/>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7443" y="1698681"/>
            <a:ext cx="337962" cy="337962"/>
          </a:xfrm>
          <a:prstGeom prst="rect">
            <a:avLst/>
          </a:prstGeom>
        </p:spPr>
      </p:pic>
      <p:sp>
        <p:nvSpPr>
          <p:cNvPr id="9" name="Text 4"/>
          <p:cNvSpPr txBox="1"/>
          <p:nvPr/>
        </p:nvSpPr>
        <p:spPr>
          <a:xfrm>
            <a:off x="1655064" y="1517904"/>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What it is</a:t>
            </a:r>
            <a:endParaRPr lang="en-US" sz="2000" dirty="0"/>
          </a:p>
        </p:txBody>
      </p:sp>
      <p:sp>
        <p:nvSpPr>
          <p:cNvPr id="10" name="Text 5"/>
          <p:cNvSpPr txBox="1"/>
          <p:nvPr/>
        </p:nvSpPr>
        <p:spPr>
          <a:xfrm>
            <a:off x="1655064" y="1920240"/>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Every early voting site has one, for voters dropping off a voted mail ballot.</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548640" y="2491740"/>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804672" y="2825496"/>
            <a:ext cx="603504" cy="603504"/>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443" y="2958267"/>
            <a:ext cx="337962" cy="337962"/>
          </a:xfrm>
          <a:prstGeom prst="rect">
            <a:avLst/>
          </a:prstGeom>
        </p:spPr>
      </p:pic>
      <p:sp>
        <p:nvSpPr>
          <p:cNvPr id="14" name="Text 8"/>
          <p:cNvSpPr txBox="1"/>
          <p:nvPr/>
        </p:nvSpPr>
        <p:spPr>
          <a:xfrm>
            <a:off x="1655064" y="2638044"/>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Who watches it</a:t>
            </a:r>
            <a:endParaRPr lang="en-US" sz="2000" dirty="0"/>
          </a:p>
        </p:txBody>
      </p:sp>
      <p:sp>
        <p:nvSpPr>
          <p:cNvPr id="15" name="Text 9"/>
          <p:cNvSpPr txBox="1"/>
          <p:nvPr/>
        </p:nvSpPr>
        <p:spPr>
          <a:xfrm>
            <a:off x="1655064" y="3040380"/>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It's labeled and sealed, and a designated election board member keeps custody of it at all times.</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3890772"/>
            <a:ext cx="11094415" cy="1271016"/>
          </a:xfrm>
          <a:prstGeom prst="roundRect">
            <a:avLst>
              <a:gd name="adj" fmla="val 8633"/>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04672" y="4224528"/>
            <a:ext cx="603504" cy="603504"/>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7443" y="4357299"/>
            <a:ext cx="337962" cy="337962"/>
          </a:xfrm>
          <a:prstGeom prst="rect">
            <a:avLst/>
          </a:prstGeom>
        </p:spPr>
      </p:pic>
      <p:sp>
        <p:nvSpPr>
          <p:cNvPr id="19" name="Text 12"/>
          <p:cNvSpPr txBox="1"/>
          <p:nvPr/>
        </p:nvSpPr>
        <p:spPr>
          <a:xfrm>
            <a:off x="1655064" y="4037076"/>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Before drop-off</a:t>
            </a:r>
            <a:endParaRPr lang="en-US" sz="2000" dirty="0"/>
          </a:p>
        </p:txBody>
      </p:sp>
      <p:sp>
        <p:nvSpPr>
          <p:cNvPr id="20" name="Text 13"/>
          <p:cNvSpPr txBox="1"/>
          <p:nvPr/>
        </p:nvSpPr>
        <p:spPr>
          <a:xfrm>
            <a:off x="1655064" y="4439412"/>
            <a:ext cx="9713671" cy="64922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Check that the voter sealed the ballot in the certificate envelope and signed the certificate.</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289804"/>
            <a:ext cx="11094415" cy="992124"/>
          </a:xfrm>
          <a:prstGeom prst="roundRect">
            <a:avLst>
              <a:gd name="adj" fmla="val 11060"/>
            </a:avLst>
          </a:prstGeom>
          <a:solidFill>
            <a:srgbClr val="FFFFFF"/>
          </a:solidFill>
          <a:ln/>
          <a:effectLst>
            <a:outerShdw sx="100000" sy="100000" kx="0" ky="0" algn="bl" rotWithShape="0" blurRad="76200" dist="25400" dir="5400000">
              <a:srgbClr val="000000">
                <a:alpha val="12000"/>
              </a:srgbClr>
            </a:outerShdw>
          </a:effectLst>
        </p:spPr>
      </p:sp>
      <p:sp>
        <p:nvSpPr>
          <p:cNvPr id="22" name="Shape 15">
            <a:extLst>
              <a:ext uri="{C183D7F6-B498-43B3-948B-1728B52AA6E4}">
                <adec:decorative xmlns:adec="http://schemas.microsoft.com/office/drawing/2017/decorative" val="1"/>
              </a:ext>
            </a:extLst>
          </p:cNvPr>
          <p:cNvSpPr/>
          <p:nvPr/>
        </p:nvSpPr>
        <p:spPr>
          <a:xfrm>
            <a:off x="804672" y="5484114"/>
            <a:ext cx="603504" cy="603504"/>
          </a:xfrm>
          <a:prstGeom prst="ellipse">
            <a:avLst/>
          </a:prstGeom>
          <a:solidFill>
            <a:srgbClr val="E07A2F"/>
          </a:solidFill>
          <a:ln/>
        </p:spPr>
      </p:sp>
      <p:pic>
        <p:nvPicPr>
          <p:cNvPr id="23"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7443" y="5616885"/>
            <a:ext cx="337962" cy="337962"/>
          </a:xfrm>
          <a:prstGeom prst="rect">
            <a:avLst/>
          </a:prstGeom>
        </p:spPr>
      </p:pic>
      <p:sp>
        <p:nvSpPr>
          <p:cNvPr id="24" name="Text 16"/>
          <p:cNvSpPr txBox="1"/>
          <p:nvPr/>
        </p:nvSpPr>
        <p:spPr>
          <a:xfrm>
            <a:off x="1655064" y="5436108"/>
            <a:ext cx="9713671"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End of each day</a:t>
            </a:r>
            <a:endParaRPr lang="en-US" sz="2000" dirty="0"/>
          </a:p>
        </p:txBody>
      </p:sp>
      <p:sp>
        <p:nvSpPr>
          <p:cNvPr id="25" name="Text 17"/>
          <p:cNvSpPr txBox="1"/>
          <p:nvPr/>
        </p:nvSpPr>
        <p:spPr>
          <a:xfrm>
            <a:off x="1655064" y="5838444"/>
            <a:ext cx="9713671" cy="370332"/>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Seal the ballots in a transfer container with audit forms, and return it to the office.</a:t>
            </a:r>
            <a:endParaRPr lang="en-US" sz="1800" dirty="0"/>
          </a:p>
        </p:txBody>
      </p:sp>
      <p:sp>
        <p:nvSpPr>
          <p:cNvPr id="2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Spoiled and rejected ballots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35204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804672" y="2267712"/>
            <a:ext cx="3027578"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A mistake on the ballot</a:t>
            </a:r>
            <a:endParaRPr lang="en-US" sz="2000" dirty="0"/>
          </a:p>
        </p:txBody>
      </p:sp>
      <p:sp>
        <p:nvSpPr>
          <p:cNvPr id="10" name="Text 5"/>
          <p:cNvSpPr txBox="1"/>
          <p:nvPr/>
        </p:nvSpPr>
        <p:spPr>
          <a:xfrm>
            <a:off x="822960" y="2743200"/>
            <a:ext cx="2981858" cy="20574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Spoil it: the voter (or you) notches, cuts, or tears through the timing marks. Give a new ballot. Up to 3 in all.</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4353458" y="1371600"/>
            <a:ext cx="3484778" cy="35204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460949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34215" y="1724924"/>
            <a:ext cx="317480" cy="317480"/>
          </a:xfrm>
          <a:prstGeom prst="rect">
            <a:avLst/>
          </a:prstGeom>
        </p:spPr>
      </p:pic>
      <p:sp>
        <p:nvSpPr>
          <p:cNvPr id="14" name="Text 8"/>
          <p:cNvSpPr txBox="1"/>
          <p:nvPr/>
        </p:nvSpPr>
        <p:spPr>
          <a:xfrm>
            <a:off x="4609490" y="2267712"/>
            <a:ext cx="3027578"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Tabulator rejects it</a:t>
            </a:r>
            <a:endParaRPr lang="en-US" sz="2000" dirty="0"/>
          </a:p>
        </p:txBody>
      </p:sp>
      <p:sp>
        <p:nvSpPr>
          <p:cNvPr id="15" name="Text 9"/>
          <p:cNvSpPr txBox="1"/>
          <p:nvPr/>
        </p:nvSpPr>
        <p:spPr>
          <a:xfrm>
            <a:off x="4627778" y="2743200"/>
            <a:ext cx="2981858" cy="20574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It rejects overvoted or blank ballots. Without looking, tell the voter why. They choose: a new ballot, or cast it as is.</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8158277" y="1371600"/>
            <a:ext cx="3484778" cy="35204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414309" y="16002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39033" y="1724924"/>
            <a:ext cx="317480" cy="317480"/>
          </a:xfrm>
          <a:prstGeom prst="rect">
            <a:avLst/>
          </a:prstGeom>
        </p:spPr>
      </p:pic>
      <p:sp>
        <p:nvSpPr>
          <p:cNvPr id="19" name="Text 12"/>
          <p:cNvSpPr txBox="1"/>
          <p:nvPr/>
        </p:nvSpPr>
        <p:spPr>
          <a:xfrm>
            <a:off x="8414309" y="2267712"/>
            <a:ext cx="3027578"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Decides not to vote</a:t>
            </a:r>
            <a:endParaRPr lang="en-US" sz="2000" dirty="0"/>
          </a:p>
        </p:txBody>
      </p:sp>
      <p:sp>
        <p:nvSpPr>
          <p:cNvPr id="20" name="Text 13"/>
          <p:cNvSpPr txBox="1"/>
          <p:nvPr/>
        </p:nvSpPr>
        <p:spPr>
          <a:xfrm>
            <a:off x="8432597" y="2743200"/>
            <a:ext cx="2981858" cy="20574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Treat the blank ballot as spoiled. Undo the check-in if you can, or write down what happened.</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120640"/>
            <a:ext cx="11094415" cy="1005840"/>
          </a:xfrm>
          <a:prstGeom prst="roundRect">
            <a:avLst>
              <a:gd name="adj" fmla="val 10909"/>
            </a:avLst>
          </a:prstGeom>
          <a:solidFill>
            <a:srgbClr val="EAF3EF"/>
          </a:solidFill>
          <a:ln/>
        </p:spPr>
      </p:sp>
      <p:pic>
        <p:nvPicPr>
          <p:cNvPr id="22"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2960" y="5417820"/>
            <a:ext cx="411480" cy="411480"/>
          </a:xfrm>
          <a:prstGeom prst="rect">
            <a:avLst/>
          </a:prstGeom>
        </p:spPr>
      </p:pic>
      <p:sp>
        <p:nvSpPr>
          <p:cNvPr id="23" name="Text 15"/>
          <p:cNvSpPr txBox="1"/>
          <p:nvPr/>
        </p:nvSpPr>
        <p:spPr>
          <a:xfrm>
            <a:off x="1417320" y="5120640"/>
            <a:ext cx="9997135" cy="100584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Keep them secure. </a:t>
            </a:r>
            <a:pPr indent="0" marL="0">
              <a:buNone/>
            </a:pPr>
            <a:r>
              <a:rPr lang="en-US" sz="1800" dirty="0">
                <a:solidFill>
                  <a:srgbClr val="222222"/>
                </a:solidFill>
                <a:latin typeface="Segoe UI" pitchFamily="34" charset="0"/>
                <a:ea typeface="Segoe UI" pitchFamily="34" charset="-122"/>
                <a:cs typeface="Segoe UI" pitchFamily="34" charset="-120"/>
              </a:rPr>
              <a:t>Spoiled and canceled ballots go back to the office under chain-of-custody steps, and they're counted at closing.</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Ballots taken or left behind</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3383280"/>
          </a:xfrm>
          <a:prstGeom prst="roundRect">
            <a:avLst>
              <a:gd name="adj" fmla="val 3243"/>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Voter tries to leave with it</a:t>
            </a:r>
            <a:endParaRPr lang="en-US" sz="2000" dirty="0"/>
          </a:p>
        </p:txBody>
      </p:sp>
      <p:sp>
        <p:nvSpPr>
          <p:cNvPr id="10" name="Text 5"/>
          <p:cNvSpPr txBox="1"/>
          <p:nvPr/>
        </p:nvSpPr>
        <p:spPr>
          <a:xfrm>
            <a:off x="822960" y="2359152"/>
            <a:ext cx="4861408" cy="2331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Explain they can spoil it instead, and that taking a ballot out is against the law. If they leave with it, note it on the Ballot Accounting Form and report it.</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3383280"/>
          </a:xfrm>
          <a:prstGeom prst="roundRect">
            <a:avLst>
              <a:gd name="adj" fmla="val 3243"/>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34760" y="1600200"/>
            <a:ext cx="566928" cy="566928"/>
          </a:xfrm>
          <a:prstGeom prst="ellipse">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1724924"/>
            <a:ext cx="317480" cy="317480"/>
          </a:xfrm>
          <a:prstGeom prst="rect">
            <a:avLst/>
          </a:prstGeom>
        </p:spPr>
      </p:pic>
      <p:sp>
        <p:nvSpPr>
          <p:cNvPr id="14" name="Text 8"/>
          <p:cNvSpPr txBox="1"/>
          <p:nvPr/>
        </p:nvSpPr>
        <p:spPr>
          <a:xfrm>
            <a:off x="7302856"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Ballot left behind</a:t>
            </a:r>
            <a:endParaRPr lang="en-US" sz="2000" dirty="0"/>
          </a:p>
        </p:txBody>
      </p:sp>
      <p:sp>
        <p:nvSpPr>
          <p:cNvPr id="15" name="Text 9"/>
          <p:cNvSpPr txBox="1"/>
          <p:nvPr/>
        </p:nvSpPr>
        <p:spPr>
          <a:xfrm>
            <a:off x="6553048" y="2359152"/>
            <a:ext cx="4861408" cy="233172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Don't scan it. Put it in the envelope or container marked "unscanned ballot" for the canvassing board.</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548640" y="5029200"/>
            <a:ext cx="11094415" cy="1097280"/>
          </a:xfrm>
          <a:prstGeom prst="roundRect">
            <a:avLst>
              <a:gd name="adj" fmla="val 10000"/>
            </a:avLst>
          </a:prstGeom>
          <a:solidFill>
            <a:srgbClr val="EAF3EF"/>
          </a:solidFill>
          <a:ln/>
        </p:spPr>
      </p:sp>
      <p:pic>
        <p:nvPicPr>
          <p:cNvPr id="17"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960" y="5372100"/>
            <a:ext cx="411480" cy="411480"/>
          </a:xfrm>
          <a:prstGeom prst="rect">
            <a:avLst/>
          </a:prstGeom>
        </p:spPr>
      </p:pic>
      <p:sp>
        <p:nvSpPr>
          <p:cNvPr id="18" name="Text 11"/>
          <p:cNvSpPr txBox="1"/>
          <p:nvPr/>
        </p:nvSpPr>
        <p:spPr>
          <a:xfrm>
            <a:off x="1417320" y="5029200"/>
            <a:ext cx="9997135" cy="109728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Voter Fraud Hotline: 1-877-868-3737. </a:t>
            </a:r>
            <a:pPr indent="0" marL="0">
              <a:buNone/>
            </a:pPr>
            <a:r>
              <a:rPr lang="en-US" sz="1800" dirty="0">
                <a:solidFill>
                  <a:srgbClr val="222222"/>
                </a:solidFill>
                <a:latin typeface="Segoe UI" pitchFamily="34" charset="0"/>
                <a:ea typeface="Segoe UI" pitchFamily="34" charset="-122"/>
                <a:cs typeface="Segoe UI" pitchFamily="34" charset="-120"/>
              </a:rPr>
              <a:t>If the voter who took a ballot can be identified, complete an elections fraud complaint (Form DS-DE 34).</a:t>
            </a:r>
            <a:endParaRPr lang="en-US" sz="1800" dirty="0"/>
          </a:p>
        </p:txBody>
      </p:sp>
      <p:sp>
        <p:nvSpPr>
          <p:cNvPr id="19"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Helping voters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Any voter may get help</a:t>
            </a:r>
            <a:endParaRPr lang="en-US" sz="2000" dirty="0"/>
          </a:p>
        </p:txBody>
      </p:sp>
      <p:sp>
        <p:nvSpPr>
          <p:cNvPr id="10" name="Text 5"/>
          <p:cNvSpPr txBox="1"/>
          <p:nvPr/>
        </p:nvSpPr>
        <p:spPr>
          <a:xfrm>
            <a:off x="822960" y="2359152"/>
            <a:ext cx="4861408" cy="370332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From anyone they choose, except their employer, the employer's agent, or a union rep</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voter fills out a Declaration to Secure Assistance. The helper fills out a Declaration to Provide Assistance.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Needs help with the equipment in the booth? Two poll workers help, from different parties if possible, then step away.</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No helper may suggest how to vote.</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653476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1724924"/>
            <a:ext cx="317480" cy="317480"/>
          </a:xfrm>
          <a:prstGeom prst="rect">
            <a:avLst/>
          </a:prstGeom>
        </p:spPr>
      </p:pic>
      <p:sp>
        <p:nvSpPr>
          <p:cNvPr id="14" name="Text 8"/>
          <p:cNvSpPr txBox="1"/>
          <p:nvPr/>
        </p:nvSpPr>
        <p:spPr>
          <a:xfrm>
            <a:off x="7302856"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Language help</a:t>
            </a:r>
            <a:endParaRPr lang="en-US" sz="2000" dirty="0"/>
          </a:p>
        </p:txBody>
      </p:sp>
      <p:sp>
        <p:nvSpPr>
          <p:cNvPr id="15" name="Text 9"/>
          <p:cNvSpPr txBox="1"/>
          <p:nvPr/>
        </p:nvSpPr>
        <p:spPr>
          <a:xfrm>
            <a:off x="6553048" y="2359152"/>
            <a:ext cx="4861408" cy="370332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Voters may bring an interpreter (same limits as at left)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Spanish ballots, voting screens, and materials are available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Help may come from a bilingual poll worker, an interpreter, phone or video translation, or audio equipment, as your county provides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Bilingual poll workers wear a badge showing the language</a:t>
            </a:r>
            <a:endParaRPr lang="en-US" sz="1800" dirty="0"/>
          </a:p>
        </p:txBody>
      </p:sp>
      <p:sp>
        <p:nvSpPr>
          <p:cNvPr id="1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Serving voters with disabilities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39776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Every voter</a:t>
            </a:r>
            <a:endParaRPr lang="en-US" sz="2000" dirty="0"/>
          </a:p>
        </p:txBody>
      </p:sp>
      <p:sp>
        <p:nvSpPr>
          <p:cNvPr id="10" name="Text 5"/>
          <p:cNvSpPr txBox="1"/>
          <p:nvPr/>
        </p:nvSpPr>
        <p:spPr>
          <a:xfrm>
            <a:off x="822960" y="2359152"/>
            <a:ext cx="298185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Speak to the voter, not their companion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Use people-first words: "a person who uses a wheelchair"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Ask before touching any device</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4353458" y="1371600"/>
            <a:ext cx="3484778" cy="39776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4609490" y="1600200"/>
            <a:ext cx="566928" cy="566928"/>
          </a:xfrm>
          <a:prstGeom prst="ellipse">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34215" y="1724924"/>
            <a:ext cx="317480" cy="317480"/>
          </a:xfrm>
          <a:prstGeom prst="rect">
            <a:avLst/>
          </a:prstGeom>
        </p:spPr>
      </p:pic>
      <p:sp>
        <p:nvSpPr>
          <p:cNvPr id="14" name="Text 8"/>
          <p:cNvSpPr txBox="1"/>
          <p:nvPr/>
        </p:nvSpPr>
        <p:spPr>
          <a:xfrm>
            <a:off x="5377586"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Mobility</a:t>
            </a:r>
            <a:endParaRPr lang="en-US" sz="2000" dirty="0"/>
          </a:p>
        </p:txBody>
      </p:sp>
      <p:sp>
        <p:nvSpPr>
          <p:cNvPr id="15" name="Text 9"/>
          <p:cNvSpPr txBox="1"/>
          <p:nvPr/>
        </p:nvSpPr>
        <p:spPr>
          <a:xfrm>
            <a:off x="4627778" y="2359152"/>
            <a:ext cx="298185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Keep ramps and paths clear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Talk at eye level</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Step around high counters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Ask before touching a wheelchair, cane, or walker</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8158277" y="1371600"/>
            <a:ext cx="3484778" cy="397764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414309" y="16002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39033" y="1724924"/>
            <a:ext cx="317480" cy="317480"/>
          </a:xfrm>
          <a:prstGeom prst="rect">
            <a:avLst/>
          </a:prstGeom>
        </p:spPr>
      </p:pic>
      <p:sp>
        <p:nvSpPr>
          <p:cNvPr id="19" name="Text 12"/>
          <p:cNvSpPr txBox="1"/>
          <p:nvPr/>
        </p:nvSpPr>
        <p:spPr>
          <a:xfrm>
            <a:off x="9182405"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Sight</a:t>
            </a:r>
            <a:endParaRPr lang="en-US" sz="2000" dirty="0"/>
          </a:p>
        </p:txBody>
      </p:sp>
      <p:sp>
        <p:nvSpPr>
          <p:cNvPr id="20" name="Text 13"/>
          <p:cNvSpPr txBox="1"/>
          <p:nvPr/>
        </p:nvSpPr>
        <p:spPr>
          <a:xfrm>
            <a:off x="8432597" y="2359152"/>
            <a:ext cx="2981858" cy="292608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Say your name and role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Give exact directions: "Take five steps and turn left"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Don't pet or distract service animals</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504688"/>
            <a:ext cx="11094415" cy="621792"/>
          </a:xfrm>
          <a:prstGeom prst="roundRect">
            <a:avLst>
              <a:gd name="adj" fmla="val 17647"/>
            </a:avLst>
          </a:prstGeom>
          <a:solidFill>
            <a:srgbClr val="EAF3EF"/>
          </a:solidFill>
          <a:ln/>
        </p:spPr>
      </p:sp>
      <p:pic>
        <p:nvPicPr>
          <p:cNvPr id="22"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2960" y="5609844"/>
            <a:ext cx="411480" cy="411480"/>
          </a:xfrm>
          <a:prstGeom prst="rect">
            <a:avLst/>
          </a:prstGeom>
        </p:spPr>
      </p:pic>
      <p:sp>
        <p:nvSpPr>
          <p:cNvPr id="23" name="Text 15"/>
          <p:cNvSpPr txBox="1"/>
          <p:nvPr/>
        </p:nvSpPr>
        <p:spPr>
          <a:xfrm>
            <a:off x="1417320" y="5504688"/>
            <a:ext cx="9997135" cy="621792"/>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Keep the accessible voting equipment set up and working all day.</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Hearing, speech, and cognition</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356616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Hearing</a:t>
            </a:r>
            <a:endParaRPr lang="en-US" sz="2000" dirty="0"/>
          </a:p>
        </p:txBody>
      </p:sp>
      <p:sp>
        <p:nvSpPr>
          <p:cNvPr id="10" name="Text 5"/>
          <p:cNvSpPr txBox="1"/>
          <p:nvPr/>
        </p:nvSpPr>
        <p:spPr>
          <a:xfrm>
            <a:off x="822960" y="2359152"/>
            <a:ext cx="2981858" cy="25146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Don't shout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Rephrase instead of repeating</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Face the voter, even with an interpreter</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4353458" y="1371600"/>
            <a:ext cx="3484778" cy="356616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4609490" y="1600200"/>
            <a:ext cx="566928" cy="566928"/>
          </a:xfrm>
          <a:prstGeom prst="ellipse">
            <a:avLst/>
          </a:prstGeom>
          <a:solidFill>
            <a:srgbClr val="E07A2F"/>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34215" y="1724924"/>
            <a:ext cx="317480" cy="317480"/>
          </a:xfrm>
          <a:prstGeom prst="rect">
            <a:avLst/>
          </a:prstGeom>
        </p:spPr>
      </p:pic>
      <p:sp>
        <p:nvSpPr>
          <p:cNvPr id="14" name="Text 8"/>
          <p:cNvSpPr txBox="1"/>
          <p:nvPr/>
        </p:nvSpPr>
        <p:spPr>
          <a:xfrm>
            <a:off x="5377586"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Speech</a:t>
            </a:r>
            <a:endParaRPr lang="en-US" sz="2000" dirty="0"/>
          </a:p>
        </p:txBody>
      </p:sp>
      <p:sp>
        <p:nvSpPr>
          <p:cNvPr id="15" name="Text 9"/>
          <p:cNvSpPr txBox="1"/>
          <p:nvPr/>
        </p:nvSpPr>
        <p:spPr>
          <a:xfrm>
            <a:off x="4627778" y="2359152"/>
            <a:ext cx="2981858" cy="25146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Be patient, and don't interrupt</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Restate what you understood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Offer pen and paper</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8158277" y="1371600"/>
            <a:ext cx="3484778" cy="3566160"/>
          </a:xfrm>
          <a:prstGeom prst="roundRect">
            <a:avLst>
              <a:gd name="adj" fmla="val 3149"/>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414309" y="16002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39033" y="1724924"/>
            <a:ext cx="317480" cy="317480"/>
          </a:xfrm>
          <a:prstGeom prst="rect">
            <a:avLst/>
          </a:prstGeom>
        </p:spPr>
      </p:pic>
      <p:sp>
        <p:nvSpPr>
          <p:cNvPr id="19" name="Text 12"/>
          <p:cNvSpPr txBox="1"/>
          <p:nvPr/>
        </p:nvSpPr>
        <p:spPr>
          <a:xfrm>
            <a:off x="9182405"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Cognition</a:t>
            </a:r>
            <a:endParaRPr lang="en-US" sz="2000" dirty="0"/>
          </a:p>
        </p:txBody>
      </p:sp>
      <p:sp>
        <p:nvSpPr>
          <p:cNvPr id="20" name="Text 13"/>
          <p:cNvSpPr txBox="1"/>
          <p:nvPr/>
        </p:nvSpPr>
        <p:spPr>
          <a:xfrm>
            <a:off x="8432597" y="2359152"/>
            <a:ext cx="2981858" cy="251460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Stay calm</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Use short, clear sentences</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Repeat steps as needed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Don't rush the voter</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5166360"/>
            <a:ext cx="11094415" cy="914400"/>
          </a:xfrm>
          <a:prstGeom prst="roundRect">
            <a:avLst>
              <a:gd name="adj" fmla="val 12000"/>
            </a:avLst>
          </a:prstGeom>
          <a:solidFill>
            <a:srgbClr val="EAF3EF"/>
          </a:solidFill>
          <a:ln/>
        </p:spPr>
      </p:sp>
      <p:pic>
        <p:nvPicPr>
          <p:cNvPr id="22"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2960" y="5417820"/>
            <a:ext cx="411480" cy="411480"/>
          </a:xfrm>
          <a:prstGeom prst="rect">
            <a:avLst/>
          </a:prstGeom>
        </p:spPr>
      </p:pic>
      <p:sp>
        <p:nvSpPr>
          <p:cNvPr id="23" name="Text 15"/>
          <p:cNvSpPr txBox="1"/>
          <p:nvPr/>
        </p:nvSpPr>
        <p:spPr>
          <a:xfrm>
            <a:off x="1417320" y="5166360"/>
            <a:ext cx="9997135" cy="91440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Some disabilities aren't visible. Listen carefully to learn how best to help each voter.</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Upset voters and order at the polls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5364328"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When a voter is upset</a:t>
            </a:r>
            <a:endParaRPr lang="en-US" sz="2000" dirty="0"/>
          </a:p>
        </p:txBody>
      </p:sp>
      <p:sp>
        <p:nvSpPr>
          <p:cNvPr id="10" name="Text 5"/>
          <p:cNvSpPr txBox="1"/>
          <p:nvPr/>
        </p:nvSpPr>
        <p:spPr>
          <a:xfrm>
            <a:off x="822960" y="2359152"/>
            <a:ext cx="4861408" cy="370332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Stay calm and professional. Keep your voice down.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Watch your body language, and listen.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Be polite and respectful.</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Offer help, and look for a solution.</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Very angry or threatening? Get the clerk or the deputy.</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Write down the problem and how it was solved.</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6278728" y="1371600"/>
            <a:ext cx="5364328" cy="4754880"/>
          </a:xfrm>
          <a:prstGeom prst="roundRect">
            <a:avLst>
              <a:gd name="adj" fmla="val 2308"/>
            </a:avLst>
          </a:prstGeom>
          <a:solidFill>
            <a:srgbClr val="EAF3EF"/>
          </a:solidFill>
          <a:ln/>
        </p:spPr>
      </p:sp>
      <p:sp>
        <p:nvSpPr>
          <p:cNvPr id="12" name="Shape 7">
            <a:extLst>
              <a:ext uri="{C183D7F6-B498-43B3-948B-1728B52AA6E4}">
                <adec:decorative xmlns:adec="http://schemas.microsoft.com/office/drawing/2017/decorative" val="1"/>
              </a:ext>
            </a:extLst>
          </p:cNvPr>
          <p:cNvSpPr/>
          <p:nvPr/>
        </p:nvSpPr>
        <p:spPr>
          <a:xfrm>
            <a:off x="6534760" y="1600200"/>
            <a:ext cx="566928" cy="566928"/>
          </a:xfrm>
          <a:prstGeom prst="ellipse">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59484" y="1724924"/>
            <a:ext cx="317480" cy="317480"/>
          </a:xfrm>
          <a:prstGeom prst="rect">
            <a:avLst/>
          </a:prstGeom>
        </p:spPr>
      </p:pic>
      <p:sp>
        <p:nvSpPr>
          <p:cNvPr id="14" name="Text 8"/>
          <p:cNvSpPr txBox="1"/>
          <p:nvPr/>
        </p:nvSpPr>
        <p:spPr>
          <a:xfrm>
            <a:off x="7302856" y="1554480"/>
            <a:ext cx="408416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Order at the polls</a:t>
            </a:r>
            <a:endParaRPr lang="en-US" sz="2000" dirty="0"/>
          </a:p>
        </p:txBody>
      </p:sp>
      <p:sp>
        <p:nvSpPr>
          <p:cNvPr id="15" name="Text 9"/>
          <p:cNvSpPr txBox="1"/>
          <p:nvPr/>
        </p:nvSpPr>
        <p:spPr>
          <a:xfrm>
            <a:off x="6553048" y="2359152"/>
            <a:ext cx="4861408" cy="3703320"/>
          </a:xfrm>
          <a:prstGeom prst="rect">
            <a:avLst/>
          </a:prstGeom>
          <a:noFill/>
          <a:ln/>
        </p:spPr>
        <p:txBody>
          <a:bodyPr wrap="square" lIns="0" tIns="0" rIns="0" bIns="0" rtlCol="0" anchor="t"/>
          <a:lstStyle/>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The board may take any reasonable step to keep order.</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Law enforcement can remove disruptive people from the polling room or the 150-foot zone.</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Officers enter only to vote, or with permission from the clerk or a majority of the board.</a:t>
            </a:r>
            <a:endParaRPr lang="en-US" sz="1800" dirty="0"/>
          </a:p>
          <a:p>
            <a:pPr marL="240030" indent="-240030">
              <a:spcAft>
                <a:spcPts val="600"/>
              </a:spcAft>
              <a:buSzPct val="100000"/>
              <a:buChar char="•"/>
            </a:pPr>
            <a:r>
              <a:rPr lang="en-US" sz="1800" dirty="0">
                <a:solidFill>
                  <a:srgbClr val="222222"/>
                </a:solidFill>
                <a:latin typeface="Segoe UI" pitchFamily="34" charset="0"/>
                <a:ea typeface="Segoe UI" pitchFamily="34" charset="-122"/>
                <a:cs typeface="Segoe UI" pitchFamily="34" charset="-120"/>
              </a:rPr>
              <a:t>Emergency? Call 911 first, then the elections office.</a:t>
            </a:r>
            <a:endParaRPr lang="en-US" sz="1800" dirty="0"/>
          </a:p>
        </p:txBody>
      </p:sp>
      <p:sp>
        <p:nvSpPr>
          <p:cNvPr id="16"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Closing the polls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99032"/>
            <a:ext cx="457200" cy="457200"/>
          </a:xfrm>
          <a:prstGeom prst="ellipse">
            <a:avLst/>
          </a:prstGeom>
          <a:solidFill>
            <a:srgbClr val="E07A2F"/>
          </a:solidFill>
          <a:ln/>
        </p:spPr>
      </p:sp>
      <p:sp>
        <p:nvSpPr>
          <p:cNvPr id="7" name="Text 3"/>
          <p:cNvSpPr txBox="1"/>
          <p:nvPr/>
        </p:nvSpPr>
        <p:spPr>
          <a:xfrm>
            <a:off x="548640" y="139903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1</a:t>
            </a:r>
            <a:endParaRPr lang="en-US" sz="1800" dirty="0"/>
          </a:p>
        </p:txBody>
      </p:sp>
      <p:sp>
        <p:nvSpPr>
          <p:cNvPr id="8" name="Text 4"/>
          <p:cNvSpPr txBox="1"/>
          <p:nvPr/>
        </p:nvSpPr>
        <p:spPr>
          <a:xfrm>
            <a:off x="1234440" y="1380744"/>
            <a:ext cx="603504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Announce the close</a:t>
            </a:r>
            <a:endParaRPr lang="en-US" sz="2000" dirty="0"/>
          </a:p>
        </p:txBody>
      </p:sp>
      <p:sp>
        <p:nvSpPr>
          <p:cNvPr id="9" name="Text 5"/>
          <p:cNvSpPr txBox="1"/>
          <p:nvPr/>
        </p:nvSpPr>
        <p:spPr>
          <a:xfrm>
            <a:off x="1234440" y="1764792"/>
            <a:ext cx="6035040" cy="9098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At 7 p.m. (or the site's early voting closing time), the clerk announces the close. Anyone in line still votes.</a:t>
            </a:r>
            <a:endParaRPr lang="en-US" sz="1800" dirty="0"/>
          </a:p>
        </p:txBody>
      </p:sp>
      <p:sp>
        <p:nvSpPr>
          <p:cNvPr id="10" name="Shape 6">
            <a:extLst>
              <a:ext uri="{C183D7F6-B498-43B3-948B-1728B52AA6E4}">
                <adec:decorative xmlns:adec="http://schemas.microsoft.com/office/drawing/2017/decorative" val="1"/>
              </a:ext>
            </a:extLst>
          </p:cNvPr>
          <p:cNvSpPr/>
          <p:nvPr/>
        </p:nvSpPr>
        <p:spPr>
          <a:xfrm>
            <a:off x="548640" y="2711196"/>
            <a:ext cx="457200" cy="457200"/>
          </a:xfrm>
          <a:prstGeom prst="ellipse">
            <a:avLst/>
          </a:prstGeom>
          <a:solidFill>
            <a:srgbClr val="E07A2F"/>
          </a:solidFill>
          <a:ln/>
        </p:spPr>
      </p:sp>
      <p:sp>
        <p:nvSpPr>
          <p:cNvPr id="11" name="Text 7"/>
          <p:cNvSpPr txBox="1"/>
          <p:nvPr/>
        </p:nvSpPr>
        <p:spPr>
          <a:xfrm>
            <a:off x="548640" y="271119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2</a:t>
            </a:r>
            <a:endParaRPr lang="en-US" sz="1800" dirty="0"/>
          </a:p>
        </p:txBody>
      </p:sp>
      <p:sp>
        <p:nvSpPr>
          <p:cNvPr id="12" name="Text 8"/>
          <p:cNvSpPr txBox="1"/>
          <p:nvPr/>
        </p:nvSpPr>
        <p:spPr>
          <a:xfrm>
            <a:off x="1234440" y="2692908"/>
            <a:ext cx="603504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Mark the end of the line</a:t>
            </a:r>
            <a:endParaRPr lang="en-US" sz="2000" dirty="0"/>
          </a:p>
        </p:txBody>
      </p:sp>
      <p:sp>
        <p:nvSpPr>
          <p:cNvPr id="13" name="Text 9"/>
          <p:cNvSpPr txBox="1"/>
          <p:nvPr/>
        </p:nvSpPr>
        <p:spPr>
          <a:xfrm>
            <a:off x="1234440" y="3076956"/>
            <a:ext cx="6035040"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For example, the deputy stands behind the last person.</a:t>
            </a:r>
            <a:endParaRPr lang="en-US" sz="1800" dirty="0"/>
          </a:p>
        </p:txBody>
      </p:sp>
      <p:sp>
        <p:nvSpPr>
          <p:cNvPr id="14" name="Shape 10">
            <a:extLst>
              <a:ext uri="{C183D7F6-B498-43B3-948B-1728B52AA6E4}">
                <adec:decorative xmlns:adec="http://schemas.microsoft.com/office/drawing/2017/decorative" val="1"/>
              </a:ext>
            </a:extLst>
          </p:cNvPr>
          <p:cNvSpPr/>
          <p:nvPr/>
        </p:nvSpPr>
        <p:spPr>
          <a:xfrm>
            <a:off x="548640" y="3465576"/>
            <a:ext cx="457200" cy="457200"/>
          </a:xfrm>
          <a:prstGeom prst="ellipse">
            <a:avLst/>
          </a:prstGeom>
          <a:solidFill>
            <a:srgbClr val="E07A2F"/>
          </a:solidFill>
          <a:ln/>
        </p:spPr>
      </p:sp>
      <p:sp>
        <p:nvSpPr>
          <p:cNvPr id="15" name="Text 11"/>
          <p:cNvSpPr txBox="1"/>
          <p:nvPr/>
        </p:nvSpPr>
        <p:spPr>
          <a:xfrm>
            <a:off x="548640" y="346557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3</a:t>
            </a:r>
            <a:endParaRPr lang="en-US" sz="1800" dirty="0"/>
          </a:p>
        </p:txBody>
      </p:sp>
      <p:sp>
        <p:nvSpPr>
          <p:cNvPr id="16" name="Text 12"/>
          <p:cNvSpPr txBox="1"/>
          <p:nvPr/>
        </p:nvSpPr>
        <p:spPr>
          <a:xfrm>
            <a:off x="1234440" y="3447288"/>
            <a:ext cx="603504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Let everyone in line vote</a:t>
            </a:r>
            <a:endParaRPr lang="en-US" sz="2000" dirty="0"/>
          </a:p>
        </p:txBody>
      </p:sp>
      <p:sp>
        <p:nvSpPr>
          <p:cNvPr id="17" name="Text 13"/>
          <p:cNvSpPr txBox="1"/>
          <p:nvPr/>
        </p:nvSpPr>
        <p:spPr>
          <a:xfrm>
            <a:off x="1234440" y="3831336"/>
            <a:ext cx="6035040"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Don't shut down equipment until voting is done.</a:t>
            </a:r>
            <a:endParaRPr lang="en-US" sz="1800" dirty="0"/>
          </a:p>
        </p:txBody>
      </p:sp>
      <p:sp>
        <p:nvSpPr>
          <p:cNvPr id="18" name="Shape 14">
            <a:extLst>
              <a:ext uri="{C183D7F6-B498-43B3-948B-1728B52AA6E4}">
                <adec:decorative xmlns:adec="http://schemas.microsoft.com/office/drawing/2017/decorative" val="1"/>
              </a:ext>
            </a:extLst>
          </p:cNvPr>
          <p:cNvSpPr/>
          <p:nvPr/>
        </p:nvSpPr>
        <p:spPr>
          <a:xfrm>
            <a:off x="548640" y="4219956"/>
            <a:ext cx="457200" cy="457200"/>
          </a:xfrm>
          <a:prstGeom prst="ellipse">
            <a:avLst/>
          </a:prstGeom>
          <a:solidFill>
            <a:srgbClr val="E07A2F"/>
          </a:solidFill>
          <a:ln/>
        </p:spPr>
      </p:sp>
      <p:sp>
        <p:nvSpPr>
          <p:cNvPr id="19" name="Text 15"/>
          <p:cNvSpPr txBox="1"/>
          <p:nvPr/>
        </p:nvSpPr>
        <p:spPr>
          <a:xfrm>
            <a:off x="548640" y="421995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4</a:t>
            </a:r>
            <a:endParaRPr lang="en-US" sz="1800" dirty="0"/>
          </a:p>
        </p:txBody>
      </p:sp>
      <p:sp>
        <p:nvSpPr>
          <p:cNvPr id="20" name="Text 16"/>
          <p:cNvSpPr txBox="1"/>
          <p:nvPr/>
        </p:nvSpPr>
        <p:spPr>
          <a:xfrm>
            <a:off x="1234440" y="4201668"/>
            <a:ext cx="603504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Lock the equipment</a:t>
            </a:r>
            <a:endParaRPr lang="en-US" sz="2000" dirty="0"/>
          </a:p>
        </p:txBody>
      </p:sp>
      <p:sp>
        <p:nvSpPr>
          <p:cNvPr id="21" name="Text 17"/>
          <p:cNvSpPr txBox="1"/>
          <p:nvPr/>
        </p:nvSpPr>
        <p:spPr>
          <a:xfrm>
            <a:off x="1234440" y="4585716"/>
            <a:ext cx="6035040"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Secure the tabulator, following the equipment manual.</a:t>
            </a:r>
            <a:endParaRPr lang="en-US" sz="1800" dirty="0"/>
          </a:p>
        </p:txBody>
      </p:sp>
      <p:sp>
        <p:nvSpPr>
          <p:cNvPr id="22" name="Shape 18">
            <a:extLst>
              <a:ext uri="{C183D7F6-B498-43B3-948B-1728B52AA6E4}">
                <adec:decorative xmlns:adec="http://schemas.microsoft.com/office/drawing/2017/decorative" val="1"/>
              </a:ext>
            </a:extLst>
          </p:cNvPr>
          <p:cNvSpPr/>
          <p:nvPr/>
        </p:nvSpPr>
        <p:spPr>
          <a:xfrm>
            <a:off x="548640" y="4974336"/>
            <a:ext cx="457200" cy="457200"/>
          </a:xfrm>
          <a:prstGeom prst="ellipse">
            <a:avLst/>
          </a:prstGeom>
          <a:solidFill>
            <a:srgbClr val="1D5C4D"/>
          </a:solidFill>
          <a:ln/>
        </p:spPr>
      </p:sp>
      <p:sp>
        <p:nvSpPr>
          <p:cNvPr id="23" name="Text 19"/>
          <p:cNvSpPr txBox="1"/>
          <p:nvPr/>
        </p:nvSpPr>
        <p:spPr>
          <a:xfrm>
            <a:off x="548640" y="497433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5</a:t>
            </a:r>
            <a:endParaRPr lang="en-US" sz="1800" dirty="0"/>
          </a:p>
        </p:txBody>
      </p:sp>
      <p:sp>
        <p:nvSpPr>
          <p:cNvPr id="24" name="Text 20"/>
          <p:cNvSpPr txBox="1"/>
          <p:nvPr/>
        </p:nvSpPr>
        <p:spPr>
          <a:xfrm>
            <a:off x="1234440" y="4956048"/>
            <a:ext cx="6035040" cy="384048"/>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Account, post, and return</a:t>
            </a:r>
            <a:endParaRPr lang="en-US" sz="2000" dirty="0"/>
          </a:p>
        </p:txBody>
      </p:sp>
      <p:sp>
        <p:nvSpPr>
          <p:cNvPr id="25" name="Text 21"/>
          <p:cNvSpPr txBox="1"/>
          <p:nvPr/>
        </p:nvSpPr>
        <p:spPr>
          <a:xfrm>
            <a:off x="1234440" y="5340096"/>
            <a:ext cx="6035040"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Balance the ballots, post results, and return everything.</a:t>
            </a:r>
            <a:endParaRPr lang="en-US" sz="1800" dirty="0"/>
          </a:p>
        </p:txBody>
      </p:sp>
      <p:sp>
        <p:nvSpPr>
          <p:cNvPr id="26" name="Shape 22">
            <a:extLst>
              <a:ext uri="{C183D7F6-B498-43B3-948B-1728B52AA6E4}">
                <adec:decorative xmlns:adec="http://schemas.microsoft.com/office/drawing/2017/decorative" val="1"/>
              </a:ext>
            </a:extLst>
          </p:cNvPr>
          <p:cNvSpPr/>
          <p:nvPr/>
        </p:nvSpPr>
        <p:spPr>
          <a:xfrm>
            <a:off x="7589520" y="1371600"/>
            <a:ext cx="4053535" cy="2514600"/>
          </a:xfrm>
          <a:prstGeom prst="roundRect">
            <a:avLst>
              <a:gd name="adj" fmla="val 4364"/>
            </a:avLst>
          </a:prstGeom>
          <a:solidFill>
            <a:srgbClr val="EAF3EF"/>
          </a:solidFill>
          <a:ln/>
        </p:spPr>
      </p:sp>
      <p:sp>
        <p:nvSpPr>
          <p:cNvPr id="27" name="Text 23"/>
          <p:cNvSpPr txBox="1"/>
          <p:nvPr/>
        </p:nvSpPr>
        <p:spPr>
          <a:xfrm>
            <a:off x="7863840" y="1554480"/>
            <a:ext cx="3504895"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Who can watch</a:t>
            </a:r>
            <a:endParaRPr lang="en-US" sz="2000" dirty="0"/>
          </a:p>
        </p:txBody>
      </p:sp>
      <p:sp>
        <p:nvSpPr>
          <p:cNvPr id="28" name="Text 24"/>
          <p:cNvSpPr txBox="1"/>
          <p:nvPr/>
        </p:nvSpPr>
        <p:spPr>
          <a:xfrm>
            <a:off x="7863840" y="2011680"/>
            <a:ext cx="3550615" cy="18288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The public, including poll watchers, may watch from a set area. No more than 3 people may stand near the officials during the count.</a:t>
            </a:r>
            <a:endParaRPr lang="en-US" sz="1800" dirty="0"/>
          </a:p>
        </p:txBody>
      </p:sp>
      <p:sp>
        <p:nvSpPr>
          <p:cNvPr id="29" name="Shape 25">
            <a:extLst>
              <a:ext uri="{C183D7F6-B498-43B3-948B-1728B52AA6E4}">
                <adec:decorative xmlns:adec="http://schemas.microsoft.com/office/drawing/2017/decorative" val="1"/>
              </a:ext>
            </a:extLst>
          </p:cNvPr>
          <p:cNvSpPr/>
          <p:nvPr/>
        </p:nvSpPr>
        <p:spPr>
          <a:xfrm>
            <a:off x="7589520" y="4069080"/>
            <a:ext cx="4053535" cy="2057400"/>
          </a:xfrm>
          <a:prstGeom prst="roundRect">
            <a:avLst>
              <a:gd name="adj" fmla="val 5333"/>
            </a:avLst>
          </a:prstGeom>
          <a:solidFill>
            <a:srgbClr val="FBE9DC"/>
          </a:solidFill>
          <a:ln/>
        </p:spPr>
      </p:sp>
      <p:sp>
        <p:nvSpPr>
          <p:cNvPr id="30" name="Text 26"/>
          <p:cNvSpPr txBox="1"/>
          <p:nvPr/>
        </p:nvSpPr>
        <p:spPr>
          <a:xfrm>
            <a:off x="7863840" y="4251960"/>
            <a:ext cx="3504895" cy="411480"/>
          </a:xfrm>
          <a:prstGeom prst="rect">
            <a:avLst/>
          </a:prstGeom>
          <a:noFill/>
          <a:ln/>
        </p:spPr>
        <p:txBody>
          <a:bodyPr wrap="square" lIns="0" tIns="0" rIns="0" bIns="0" rtlCol="0" anchor="t"/>
          <a:lstStyle/>
          <a:p>
            <a:pPr indent="0" marL="0">
              <a:buNone/>
            </a:pPr>
            <a:r>
              <a:rPr lang="en-US" sz="2000" b="1" dirty="0">
                <a:solidFill>
                  <a:srgbClr val="A84F14"/>
                </a:solidFill>
                <a:latin typeface="Segoe UI" pitchFamily="34" charset="0"/>
                <a:ea typeface="Segoe UI" pitchFamily="34" charset="-122"/>
                <a:cs typeface="Segoe UI" pitchFamily="34" charset="-120"/>
              </a:rPr>
              <a:t>If a court extends hours</a:t>
            </a:r>
            <a:endParaRPr lang="en-US" sz="2000" dirty="0"/>
          </a:p>
        </p:txBody>
      </p:sp>
      <p:sp>
        <p:nvSpPr>
          <p:cNvPr id="31" name="Text 27"/>
          <p:cNvSpPr txBox="1"/>
          <p:nvPr/>
        </p:nvSpPr>
        <p:spPr>
          <a:xfrm>
            <a:off x="7863840" y="4709160"/>
            <a:ext cx="3550615" cy="137160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Anyone who gets in line after the regular closing time votes a provisional ballot. Keep those separate.</a:t>
            </a:r>
            <a:endParaRPr lang="en-US" sz="1800" dirty="0"/>
          </a:p>
        </p:txBody>
      </p:sp>
      <p:sp>
        <p:nvSpPr>
          <p:cNvPr id="3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Making the numbers balance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1920240"/>
          </a:xfrm>
          <a:prstGeom prst="roundRect">
            <a:avLst>
              <a:gd name="adj" fmla="val 5714"/>
            </a:avLst>
          </a:prstGeom>
          <a:solidFill>
            <a:srgbClr val="FFFFFF"/>
          </a:solidFill>
          <a:ln/>
          <a:effectLst>
            <a:outerShdw sx="100000" sy="100000" kx="0" ky="0" algn="bl" rotWithShape="0" blurRad="76200" dist="25400" dir="5400000">
              <a:srgbClr val="000000">
                <a:alpha val="12000"/>
              </a:srgbClr>
            </a:outerShdw>
          </a:effectLst>
        </p:spPr>
      </p:sp>
      <p:sp>
        <p:nvSpPr>
          <p:cNvPr id="7" name="Text 3"/>
          <p:cNvSpPr txBox="1"/>
          <p:nvPr/>
        </p:nvSpPr>
        <p:spPr>
          <a:xfrm>
            <a:off x="822960" y="1536192"/>
            <a:ext cx="10545775"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Check 1: every ballot is accounted for</a:t>
            </a:r>
            <a:endParaRPr lang="en-US" sz="2000" dirty="0"/>
          </a:p>
        </p:txBody>
      </p:sp>
      <p:sp>
        <p:nvSpPr>
          <p:cNvPr id="8" name="Shape 4">
            <a:extLst>
              <a:ext uri="{C183D7F6-B498-43B3-948B-1728B52AA6E4}">
                <adec:decorative xmlns:adec="http://schemas.microsoft.com/office/drawing/2017/decorative" val="1"/>
              </a:ext>
            </a:extLst>
          </p:cNvPr>
          <p:cNvSpPr/>
          <p:nvPr/>
        </p:nvSpPr>
        <p:spPr>
          <a:xfrm>
            <a:off x="822960" y="2029968"/>
            <a:ext cx="982980" cy="502920"/>
          </a:xfrm>
          <a:prstGeom prst="roundRect">
            <a:avLst>
              <a:gd name="adj" fmla="val 18182"/>
            </a:avLst>
          </a:prstGeom>
          <a:solidFill>
            <a:srgbClr val="EAF3EF"/>
          </a:solidFill>
          <a:ln/>
        </p:spPr>
      </p:sp>
      <p:sp>
        <p:nvSpPr>
          <p:cNvPr id="9" name="Text 5"/>
          <p:cNvSpPr txBox="1"/>
          <p:nvPr/>
        </p:nvSpPr>
        <p:spPr>
          <a:xfrm>
            <a:off x="822960" y="2029968"/>
            <a:ext cx="9829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Voted</a:t>
            </a:r>
            <a:endParaRPr lang="en-US" sz="1800" dirty="0"/>
          </a:p>
        </p:txBody>
      </p:sp>
      <p:sp>
        <p:nvSpPr>
          <p:cNvPr id="10" name="Text 6"/>
          <p:cNvSpPr txBox="1"/>
          <p:nvPr/>
        </p:nvSpPr>
        <p:spPr>
          <a:xfrm>
            <a:off x="1805940" y="2029968"/>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11" name="Shape 7">
            <a:extLst>
              <a:ext uri="{C183D7F6-B498-43B3-948B-1728B52AA6E4}">
                <adec:decorative xmlns:adec="http://schemas.microsoft.com/office/drawing/2017/decorative" val="1"/>
              </a:ext>
            </a:extLst>
          </p:cNvPr>
          <p:cNvSpPr/>
          <p:nvPr/>
        </p:nvSpPr>
        <p:spPr>
          <a:xfrm>
            <a:off x="2171700" y="2029968"/>
            <a:ext cx="1097280" cy="502920"/>
          </a:xfrm>
          <a:prstGeom prst="roundRect">
            <a:avLst>
              <a:gd name="adj" fmla="val 18182"/>
            </a:avLst>
          </a:prstGeom>
          <a:solidFill>
            <a:srgbClr val="EAF3EF"/>
          </a:solidFill>
          <a:ln/>
        </p:spPr>
      </p:sp>
      <p:sp>
        <p:nvSpPr>
          <p:cNvPr id="12" name="Text 8"/>
          <p:cNvSpPr txBox="1"/>
          <p:nvPr/>
        </p:nvSpPr>
        <p:spPr>
          <a:xfrm>
            <a:off x="2171700" y="2029968"/>
            <a:ext cx="10972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Unused</a:t>
            </a:r>
            <a:endParaRPr lang="en-US" sz="1800" dirty="0"/>
          </a:p>
        </p:txBody>
      </p:sp>
      <p:sp>
        <p:nvSpPr>
          <p:cNvPr id="13" name="Text 9"/>
          <p:cNvSpPr txBox="1"/>
          <p:nvPr/>
        </p:nvSpPr>
        <p:spPr>
          <a:xfrm>
            <a:off x="3268980" y="2029968"/>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14" name="Shape 10">
            <a:extLst>
              <a:ext uri="{C183D7F6-B498-43B3-948B-1728B52AA6E4}">
                <adec:decorative xmlns:adec="http://schemas.microsoft.com/office/drawing/2017/decorative" val="1"/>
              </a:ext>
            </a:extLst>
          </p:cNvPr>
          <p:cNvSpPr/>
          <p:nvPr/>
        </p:nvSpPr>
        <p:spPr>
          <a:xfrm>
            <a:off x="3634740" y="2029968"/>
            <a:ext cx="1668780" cy="502920"/>
          </a:xfrm>
          <a:prstGeom prst="roundRect">
            <a:avLst>
              <a:gd name="adj" fmla="val 18182"/>
            </a:avLst>
          </a:prstGeom>
          <a:solidFill>
            <a:srgbClr val="EAF3EF"/>
          </a:solidFill>
          <a:ln/>
        </p:spPr>
      </p:sp>
      <p:sp>
        <p:nvSpPr>
          <p:cNvPr id="15" name="Text 11"/>
          <p:cNvSpPr txBox="1"/>
          <p:nvPr/>
        </p:nvSpPr>
        <p:spPr>
          <a:xfrm>
            <a:off x="3634740" y="2029968"/>
            <a:ext cx="16687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Provisional</a:t>
            </a:r>
            <a:endParaRPr lang="en-US" sz="1800" dirty="0"/>
          </a:p>
        </p:txBody>
      </p:sp>
      <p:sp>
        <p:nvSpPr>
          <p:cNvPr id="16" name="Text 12"/>
          <p:cNvSpPr txBox="1"/>
          <p:nvPr/>
        </p:nvSpPr>
        <p:spPr>
          <a:xfrm>
            <a:off x="5303520" y="2029968"/>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17" name="Shape 13">
            <a:extLst>
              <a:ext uri="{C183D7F6-B498-43B3-948B-1728B52AA6E4}">
                <adec:decorative xmlns:adec="http://schemas.microsoft.com/office/drawing/2017/decorative" val="1"/>
              </a:ext>
            </a:extLst>
          </p:cNvPr>
          <p:cNvSpPr/>
          <p:nvPr/>
        </p:nvSpPr>
        <p:spPr>
          <a:xfrm>
            <a:off x="5669280" y="2029968"/>
            <a:ext cx="1440180" cy="502920"/>
          </a:xfrm>
          <a:prstGeom prst="roundRect">
            <a:avLst>
              <a:gd name="adj" fmla="val 18182"/>
            </a:avLst>
          </a:prstGeom>
          <a:solidFill>
            <a:srgbClr val="EAF3EF"/>
          </a:solidFill>
          <a:ln/>
        </p:spPr>
      </p:sp>
      <p:sp>
        <p:nvSpPr>
          <p:cNvPr id="18" name="Text 14"/>
          <p:cNvSpPr txBox="1"/>
          <p:nvPr/>
        </p:nvSpPr>
        <p:spPr>
          <a:xfrm>
            <a:off x="5669280" y="2029968"/>
            <a:ext cx="14401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Unscanned</a:t>
            </a:r>
            <a:endParaRPr lang="en-US" sz="1800" dirty="0"/>
          </a:p>
        </p:txBody>
      </p:sp>
      <p:sp>
        <p:nvSpPr>
          <p:cNvPr id="19" name="Text 15"/>
          <p:cNvSpPr txBox="1"/>
          <p:nvPr/>
        </p:nvSpPr>
        <p:spPr>
          <a:xfrm>
            <a:off x="7109460" y="2029968"/>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20" name="Shape 16">
            <a:extLst>
              <a:ext uri="{C183D7F6-B498-43B3-948B-1728B52AA6E4}">
                <adec:decorative xmlns:adec="http://schemas.microsoft.com/office/drawing/2017/decorative" val="1"/>
              </a:ext>
            </a:extLst>
          </p:cNvPr>
          <p:cNvSpPr/>
          <p:nvPr/>
        </p:nvSpPr>
        <p:spPr>
          <a:xfrm>
            <a:off x="7475220" y="2029968"/>
            <a:ext cx="982980" cy="502920"/>
          </a:xfrm>
          <a:prstGeom prst="roundRect">
            <a:avLst>
              <a:gd name="adj" fmla="val 18182"/>
            </a:avLst>
          </a:prstGeom>
          <a:solidFill>
            <a:srgbClr val="EAF3EF"/>
          </a:solidFill>
          <a:ln/>
        </p:spPr>
      </p:sp>
      <p:sp>
        <p:nvSpPr>
          <p:cNvPr id="21" name="Text 17"/>
          <p:cNvSpPr txBox="1"/>
          <p:nvPr/>
        </p:nvSpPr>
        <p:spPr>
          <a:xfrm>
            <a:off x="7475220" y="2029968"/>
            <a:ext cx="9829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Stubs</a:t>
            </a:r>
            <a:endParaRPr lang="en-US" sz="1800" dirty="0"/>
          </a:p>
        </p:txBody>
      </p:sp>
      <p:sp>
        <p:nvSpPr>
          <p:cNvPr id="22" name="Text 18"/>
          <p:cNvSpPr txBox="1"/>
          <p:nvPr/>
        </p:nvSpPr>
        <p:spPr>
          <a:xfrm>
            <a:off x="8458200" y="2029968"/>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23" name="Shape 19">
            <a:extLst>
              <a:ext uri="{C183D7F6-B498-43B3-948B-1728B52AA6E4}">
                <adec:decorative xmlns:adec="http://schemas.microsoft.com/office/drawing/2017/decorative" val="1"/>
              </a:ext>
            </a:extLst>
          </p:cNvPr>
          <p:cNvSpPr/>
          <p:nvPr/>
        </p:nvSpPr>
        <p:spPr>
          <a:xfrm>
            <a:off x="8823960" y="2029968"/>
            <a:ext cx="1211580" cy="502920"/>
          </a:xfrm>
          <a:prstGeom prst="roundRect">
            <a:avLst>
              <a:gd name="adj" fmla="val 18182"/>
            </a:avLst>
          </a:prstGeom>
          <a:solidFill>
            <a:srgbClr val="EAF3EF"/>
          </a:solidFill>
          <a:ln/>
        </p:spPr>
      </p:sp>
      <p:sp>
        <p:nvSpPr>
          <p:cNvPr id="24" name="Text 20"/>
          <p:cNvSpPr txBox="1"/>
          <p:nvPr/>
        </p:nvSpPr>
        <p:spPr>
          <a:xfrm>
            <a:off x="8823960" y="2029968"/>
            <a:ext cx="12115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Spoiled</a:t>
            </a:r>
            <a:endParaRPr lang="en-US" sz="1800" dirty="0"/>
          </a:p>
        </p:txBody>
      </p:sp>
      <p:sp>
        <p:nvSpPr>
          <p:cNvPr id="25" name="Text 21"/>
          <p:cNvSpPr txBox="1"/>
          <p:nvPr/>
        </p:nvSpPr>
        <p:spPr>
          <a:xfrm>
            <a:off x="822960" y="2651760"/>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26" name="Shape 22">
            <a:extLst>
              <a:ext uri="{C183D7F6-B498-43B3-948B-1728B52AA6E4}">
                <adec:decorative xmlns:adec="http://schemas.microsoft.com/office/drawing/2017/decorative" val="1"/>
              </a:ext>
            </a:extLst>
          </p:cNvPr>
          <p:cNvSpPr/>
          <p:nvPr/>
        </p:nvSpPr>
        <p:spPr>
          <a:xfrm>
            <a:off x="1188720" y="2651760"/>
            <a:ext cx="3726180" cy="502920"/>
          </a:xfrm>
          <a:prstGeom prst="roundRect">
            <a:avLst>
              <a:gd name="adj" fmla="val 18182"/>
            </a:avLst>
          </a:prstGeom>
          <a:solidFill>
            <a:srgbClr val="1D5C4D"/>
          </a:solidFill>
          <a:ln/>
        </p:spPr>
      </p:sp>
      <p:sp>
        <p:nvSpPr>
          <p:cNvPr id="27" name="Text 23"/>
          <p:cNvSpPr txBox="1"/>
          <p:nvPr/>
        </p:nvSpPr>
        <p:spPr>
          <a:xfrm>
            <a:off x="1188720" y="2651760"/>
            <a:ext cx="372618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Ballots the Supervisor issued</a:t>
            </a:r>
            <a:endParaRPr lang="en-US" sz="1800" dirty="0"/>
          </a:p>
        </p:txBody>
      </p:sp>
      <p:sp>
        <p:nvSpPr>
          <p:cNvPr id="28" name="Shape 24">
            <a:extLst>
              <a:ext uri="{C183D7F6-B498-43B3-948B-1728B52AA6E4}">
                <adec:decorative xmlns:adec="http://schemas.microsoft.com/office/drawing/2017/decorative" val="1"/>
              </a:ext>
            </a:extLst>
          </p:cNvPr>
          <p:cNvSpPr/>
          <p:nvPr/>
        </p:nvSpPr>
        <p:spPr>
          <a:xfrm>
            <a:off x="548640" y="3474720"/>
            <a:ext cx="11094415" cy="1325880"/>
          </a:xfrm>
          <a:prstGeom prst="roundRect">
            <a:avLst>
              <a:gd name="adj" fmla="val 8276"/>
            </a:avLst>
          </a:prstGeom>
          <a:solidFill>
            <a:srgbClr val="FFFFFF"/>
          </a:solidFill>
          <a:ln/>
          <a:effectLst>
            <a:outerShdw sx="100000" sy="100000" kx="0" ky="0" algn="bl" rotWithShape="0" blurRad="76200" dist="25400" dir="5400000">
              <a:srgbClr val="000000">
                <a:alpha val="12000"/>
              </a:srgbClr>
            </a:outerShdw>
          </a:effectLst>
        </p:spPr>
      </p:sp>
      <p:sp>
        <p:nvSpPr>
          <p:cNvPr id="29" name="Text 25"/>
          <p:cNvSpPr txBox="1"/>
          <p:nvPr/>
        </p:nvSpPr>
        <p:spPr>
          <a:xfrm>
            <a:off x="822960" y="3639312"/>
            <a:ext cx="10545775" cy="411480"/>
          </a:xfrm>
          <a:prstGeom prst="rect">
            <a:avLst/>
          </a:prstGeom>
          <a:noFill/>
          <a:ln/>
        </p:spPr>
        <p:txBody>
          <a:bodyPr wrap="square" lIns="0" tIns="0" rIns="0" bIns="0" rtlCol="0" anchor="t"/>
          <a:lstStyle/>
          <a:p>
            <a:pPr indent="0" marL="0">
              <a:buNone/>
            </a:pPr>
            <a:r>
              <a:rPr lang="en-US" sz="2000" b="1" dirty="0">
                <a:solidFill>
                  <a:srgbClr val="1D5C4D"/>
                </a:solidFill>
                <a:latin typeface="Segoe UI" pitchFamily="34" charset="0"/>
                <a:ea typeface="Segoe UI" pitchFamily="34" charset="-122"/>
                <a:cs typeface="Segoe UI" pitchFamily="34" charset="-120"/>
              </a:rPr>
              <a:t>Check 2: voters match ballots</a:t>
            </a:r>
            <a:endParaRPr lang="en-US" sz="2000" dirty="0"/>
          </a:p>
        </p:txBody>
      </p:sp>
      <p:sp>
        <p:nvSpPr>
          <p:cNvPr id="30" name="Shape 26">
            <a:extLst>
              <a:ext uri="{C183D7F6-B498-43B3-948B-1728B52AA6E4}">
                <adec:decorative xmlns:adec="http://schemas.microsoft.com/office/drawing/2017/decorative" val="1"/>
              </a:ext>
            </a:extLst>
          </p:cNvPr>
          <p:cNvSpPr/>
          <p:nvPr/>
        </p:nvSpPr>
        <p:spPr>
          <a:xfrm>
            <a:off x="822960" y="4160520"/>
            <a:ext cx="2697480" cy="502920"/>
          </a:xfrm>
          <a:prstGeom prst="roundRect">
            <a:avLst>
              <a:gd name="adj" fmla="val 18182"/>
            </a:avLst>
          </a:prstGeom>
          <a:solidFill>
            <a:srgbClr val="EAF3EF"/>
          </a:solidFill>
          <a:ln/>
        </p:spPr>
      </p:sp>
      <p:sp>
        <p:nvSpPr>
          <p:cNvPr id="31" name="Text 27"/>
          <p:cNvSpPr txBox="1"/>
          <p:nvPr/>
        </p:nvSpPr>
        <p:spPr>
          <a:xfrm>
            <a:off x="822960" y="4160520"/>
            <a:ext cx="26974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Voters who signed in</a:t>
            </a:r>
            <a:endParaRPr lang="en-US" sz="1800" dirty="0"/>
          </a:p>
        </p:txBody>
      </p:sp>
      <p:sp>
        <p:nvSpPr>
          <p:cNvPr id="32" name="Text 28"/>
          <p:cNvSpPr txBox="1"/>
          <p:nvPr/>
        </p:nvSpPr>
        <p:spPr>
          <a:xfrm>
            <a:off x="3520440" y="4160520"/>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33" name="Shape 29">
            <a:extLst>
              <a:ext uri="{C183D7F6-B498-43B3-948B-1728B52AA6E4}">
                <adec:decorative xmlns:adec="http://schemas.microsoft.com/office/drawing/2017/decorative" val="1"/>
              </a:ext>
            </a:extLst>
          </p:cNvPr>
          <p:cNvSpPr/>
          <p:nvPr/>
        </p:nvSpPr>
        <p:spPr>
          <a:xfrm>
            <a:off x="3886200" y="4160520"/>
            <a:ext cx="3154680" cy="502920"/>
          </a:xfrm>
          <a:prstGeom prst="roundRect">
            <a:avLst>
              <a:gd name="adj" fmla="val 18182"/>
            </a:avLst>
          </a:prstGeom>
          <a:solidFill>
            <a:srgbClr val="EAF3EF"/>
          </a:solidFill>
          <a:ln/>
        </p:spPr>
      </p:sp>
      <p:sp>
        <p:nvSpPr>
          <p:cNvPr id="34" name="Text 30"/>
          <p:cNvSpPr txBox="1"/>
          <p:nvPr/>
        </p:nvSpPr>
        <p:spPr>
          <a:xfrm>
            <a:off x="3886200" y="4160520"/>
            <a:ext cx="31546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Ballots on the tabulator</a:t>
            </a:r>
            <a:endParaRPr lang="en-US" sz="1800" dirty="0"/>
          </a:p>
        </p:txBody>
      </p:sp>
      <p:sp>
        <p:nvSpPr>
          <p:cNvPr id="35" name="Text 31"/>
          <p:cNvSpPr txBox="1"/>
          <p:nvPr/>
        </p:nvSpPr>
        <p:spPr>
          <a:xfrm>
            <a:off x="7040880" y="4160520"/>
            <a:ext cx="365760" cy="502920"/>
          </a:xfrm>
          <a:prstGeom prst="rect">
            <a:avLst/>
          </a:prstGeom>
          <a:noFill/>
          <a:ln/>
        </p:spPr>
        <p:txBody>
          <a:bodyPr wrap="square" lIns="0" tIns="0" rIns="0" bIns="0" rtlCol="0" anchor="ctr"/>
          <a:lstStyle/>
          <a:p>
            <a:pPr algn="ctr" indent="0" marL="0">
              <a:buNone/>
            </a:pPr>
            <a:r>
              <a:rPr lang="en-US" sz="2200" b="1" dirty="0">
                <a:solidFill>
                  <a:srgbClr val="5B6B66"/>
                </a:solidFill>
                <a:latin typeface="Segoe UI" pitchFamily="34" charset="0"/>
                <a:ea typeface="Segoe UI" pitchFamily="34" charset="-122"/>
                <a:cs typeface="Segoe UI" pitchFamily="34" charset="-120"/>
              </a:rPr>
              <a:t>+</a:t>
            </a:r>
            <a:endParaRPr lang="en-US" sz="2200" dirty="0"/>
          </a:p>
        </p:txBody>
      </p:sp>
      <p:sp>
        <p:nvSpPr>
          <p:cNvPr id="36" name="Shape 32">
            <a:extLst>
              <a:ext uri="{C183D7F6-B498-43B3-948B-1728B52AA6E4}">
                <adec:decorative xmlns:adec="http://schemas.microsoft.com/office/drawing/2017/decorative" val="1"/>
              </a:ext>
            </a:extLst>
          </p:cNvPr>
          <p:cNvSpPr/>
          <p:nvPr/>
        </p:nvSpPr>
        <p:spPr>
          <a:xfrm>
            <a:off x="7406640" y="4160520"/>
            <a:ext cx="2583180" cy="502920"/>
          </a:xfrm>
          <a:prstGeom prst="roundRect">
            <a:avLst>
              <a:gd name="adj" fmla="val 18182"/>
            </a:avLst>
          </a:prstGeom>
          <a:solidFill>
            <a:srgbClr val="EAF3EF"/>
          </a:solidFill>
          <a:ln/>
        </p:spPr>
      </p:sp>
      <p:sp>
        <p:nvSpPr>
          <p:cNvPr id="37" name="Text 33"/>
          <p:cNvSpPr txBox="1"/>
          <p:nvPr/>
        </p:nvSpPr>
        <p:spPr>
          <a:xfrm>
            <a:off x="7406640" y="4160520"/>
            <a:ext cx="2583180" cy="502920"/>
          </a:xfrm>
          <a:prstGeom prst="rect">
            <a:avLst/>
          </a:prstGeom>
          <a:noFill/>
          <a:ln/>
        </p:spPr>
        <p:txBody>
          <a:bodyPr wrap="square" lIns="0" tIns="0" rIns="0" bIns="0" rtlCol="0" anchor="ctr"/>
          <a:lstStyle/>
          <a:p>
            <a:pPr algn="ctr" indent="0" marL="0">
              <a:buNone/>
            </a:pPr>
            <a:r>
              <a:rPr lang="en-US" sz="1800" dirty="0">
                <a:solidFill>
                  <a:srgbClr val="222222"/>
                </a:solidFill>
                <a:latin typeface="Segoe UI" pitchFamily="34" charset="0"/>
                <a:ea typeface="Segoe UI" pitchFamily="34" charset="-122"/>
                <a:cs typeface="Segoe UI" pitchFamily="34" charset="-120"/>
              </a:rPr>
              <a:t>Provisional ballots</a:t>
            </a:r>
            <a:endParaRPr lang="en-US" sz="1800" dirty="0"/>
          </a:p>
        </p:txBody>
      </p:sp>
      <p:sp>
        <p:nvSpPr>
          <p:cNvPr id="38" name="Shape 34">
            <a:extLst>
              <a:ext uri="{C183D7F6-B498-43B3-948B-1728B52AA6E4}">
                <adec:decorative xmlns:adec="http://schemas.microsoft.com/office/drawing/2017/decorative" val="1"/>
              </a:ext>
            </a:extLst>
          </p:cNvPr>
          <p:cNvSpPr/>
          <p:nvPr/>
        </p:nvSpPr>
        <p:spPr>
          <a:xfrm>
            <a:off x="548640" y="4983480"/>
            <a:ext cx="11094415" cy="1143000"/>
          </a:xfrm>
          <a:prstGeom prst="roundRect">
            <a:avLst>
              <a:gd name="adj" fmla="val 9600"/>
            </a:avLst>
          </a:prstGeom>
          <a:solidFill>
            <a:srgbClr val="FBE9DC"/>
          </a:solidFill>
          <a:ln/>
        </p:spPr>
      </p:sp>
      <p:sp>
        <p:nvSpPr>
          <p:cNvPr id="39" name="Text 35"/>
          <p:cNvSpPr txBox="1"/>
          <p:nvPr/>
        </p:nvSpPr>
        <p:spPr>
          <a:xfrm>
            <a:off x="822960" y="4983480"/>
            <a:ext cx="10591495" cy="1143000"/>
          </a:xfrm>
          <a:prstGeom prst="rect">
            <a:avLst/>
          </a:prstGeom>
          <a:noFill/>
          <a:ln/>
        </p:spPr>
        <p:txBody>
          <a:bodyPr wrap="square" lIns="0" tIns="0" rIns="0" bIns="0" rtlCol="0" anchor="ctr"/>
          <a:lstStyle/>
          <a:p>
            <a:pPr indent="0" marL="0">
              <a:buNone/>
            </a:pPr>
            <a:r>
              <a:rPr lang="en-US" sz="1800" b="1" dirty="0">
                <a:solidFill>
                  <a:srgbClr val="A84F14"/>
                </a:solidFill>
                <a:latin typeface="Segoe UI" pitchFamily="34" charset="0"/>
                <a:ea typeface="Segoe UI" pitchFamily="34" charset="-122"/>
                <a:cs typeface="Segoe UI" pitchFamily="34" charset="-120"/>
              </a:rPr>
              <a:t>Numbers don't match? </a:t>
            </a:r>
            <a:pPr indent="0" marL="0">
              <a:buNone/>
            </a:pPr>
            <a:r>
              <a:rPr lang="en-US" sz="1800" dirty="0">
                <a:solidFill>
                  <a:srgbClr val="222222"/>
                </a:solidFill>
                <a:latin typeface="Segoe UI" pitchFamily="34" charset="0"/>
                <a:ea typeface="Segoe UI" pitchFamily="34" charset="-122"/>
                <a:cs typeface="Segoe UI" pitchFamily="34" charset="-120"/>
              </a:rPr>
              <a:t>Recount, and check the emergency and extra bins. Still off? The clerk reports the difference and the likely reason in writing.</a:t>
            </a:r>
            <a:endParaRPr lang="en-US" sz="1800" dirty="0"/>
          </a:p>
        </p:txBody>
      </p:sp>
      <p:sp>
        <p:nvSpPr>
          <p:cNvPr id="40"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33</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After the count: post, seal, and return</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463040"/>
            <a:ext cx="457200" cy="457200"/>
          </a:xfrm>
          <a:prstGeom prst="ellipse">
            <a:avLst/>
          </a:prstGeom>
          <a:solidFill>
            <a:srgbClr val="1D5C4D"/>
          </a:solidFill>
          <a:ln/>
        </p:spPr>
      </p:sp>
      <p:sp>
        <p:nvSpPr>
          <p:cNvPr id="7" name="Text 3"/>
          <p:cNvSpPr txBox="1"/>
          <p:nvPr/>
        </p:nvSpPr>
        <p:spPr>
          <a:xfrm>
            <a:off x="548640"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1</a:t>
            </a:r>
            <a:endParaRPr lang="en-US" sz="1800" dirty="0"/>
          </a:p>
        </p:txBody>
      </p:sp>
      <p:sp>
        <p:nvSpPr>
          <p:cNvPr id="8" name="Text 4"/>
          <p:cNvSpPr txBox="1"/>
          <p:nvPr/>
        </p:nvSpPr>
        <p:spPr>
          <a:xfrm>
            <a:off x="1234440" y="1444752"/>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Post the results at the polling place.</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548640" y="2176272"/>
            <a:ext cx="457200" cy="457200"/>
          </a:xfrm>
          <a:prstGeom prst="ellipse">
            <a:avLst/>
          </a:prstGeom>
          <a:solidFill>
            <a:srgbClr val="E07A2F"/>
          </a:solidFill>
          <a:ln/>
        </p:spPr>
      </p:sp>
      <p:sp>
        <p:nvSpPr>
          <p:cNvPr id="10" name="Text 6"/>
          <p:cNvSpPr txBox="1"/>
          <p:nvPr/>
        </p:nvSpPr>
        <p:spPr>
          <a:xfrm>
            <a:off x="548640" y="2176272"/>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2</a:t>
            </a:r>
            <a:endParaRPr lang="en-US" sz="1800" dirty="0"/>
          </a:p>
        </p:txBody>
      </p:sp>
      <p:sp>
        <p:nvSpPr>
          <p:cNvPr id="11" name="Text 7"/>
          <p:cNvSpPr txBox="1"/>
          <p:nvPr/>
        </p:nvSpPr>
        <p:spPr>
          <a:xfrm>
            <a:off x="1234440" y="2157984"/>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Fill out and sign the certificate of results, and deliver it sealed to the Supervisor.</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548640" y="2889504"/>
            <a:ext cx="457200" cy="457200"/>
          </a:xfrm>
          <a:prstGeom prst="ellipse">
            <a:avLst/>
          </a:prstGeom>
          <a:solidFill>
            <a:srgbClr val="1D5C4D"/>
          </a:solidFill>
          <a:ln/>
        </p:spPr>
      </p:sp>
      <p:sp>
        <p:nvSpPr>
          <p:cNvPr id="13" name="Text 9"/>
          <p:cNvSpPr txBox="1"/>
          <p:nvPr/>
        </p:nvSpPr>
        <p:spPr>
          <a:xfrm>
            <a:off x="548640" y="2889504"/>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3</a:t>
            </a:r>
            <a:endParaRPr lang="en-US" sz="1800" dirty="0"/>
          </a:p>
        </p:txBody>
      </p:sp>
      <p:sp>
        <p:nvSpPr>
          <p:cNvPr id="14" name="Text 10"/>
          <p:cNvSpPr txBox="1"/>
          <p:nvPr/>
        </p:nvSpPr>
        <p:spPr>
          <a:xfrm>
            <a:off x="1234440" y="2871216"/>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Seal the ballot boxes, ballots, stubs, and papers, and return them to the office.</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548640" y="3602736"/>
            <a:ext cx="457200" cy="457200"/>
          </a:xfrm>
          <a:prstGeom prst="ellipse">
            <a:avLst/>
          </a:prstGeom>
          <a:solidFill>
            <a:srgbClr val="E07A2F"/>
          </a:solidFill>
          <a:ln/>
        </p:spPr>
      </p:sp>
      <p:sp>
        <p:nvSpPr>
          <p:cNvPr id="16" name="Text 12"/>
          <p:cNvSpPr txBox="1"/>
          <p:nvPr/>
        </p:nvSpPr>
        <p:spPr>
          <a:xfrm>
            <a:off x="548640" y="360273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4</a:t>
            </a:r>
            <a:endParaRPr lang="en-US" sz="1800" dirty="0"/>
          </a:p>
        </p:txBody>
      </p:sp>
      <p:sp>
        <p:nvSpPr>
          <p:cNvPr id="17" name="Text 13"/>
          <p:cNvSpPr txBox="1"/>
          <p:nvPr/>
        </p:nvSpPr>
        <p:spPr>
          <a:xfrm>
            <a:off x="1234440" y="3584448"/>
            <a:ext cx="10408615" cy="352044"/>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Return the precinct registers and poll lists separately, not in the ballot boxes.</a:t>
            </a:r>
            <a:endParaRPr lang="en-US" sz="1800" dirty="0"/>
          </a:p>
        </p:txBody>
      </p:sp>
      <p:sp>
        <p:nvSpPr>
          <p:cNvPr id="18" name="Shape 14">
            <a:extLst>
              <a:ext uri="{C183D7F6-B498-43B3-948B-1728B52AA6E4}">
                <adec:decorative xmlns:adec="http://schemas.microsoft.com/office/drawing/2017/decorative" val="1"/>
              </a:ext>
            </a:extLst>
          </p:cNvPr>
          <p:cNvSpPr/>
          <p:nvPr/>
        </p:nvSpPr>
        <p:spPr>
          <a:xfrm>
            <a:off x="548640" y="4315968"/>
            <a:ext cx="457200" cy="457200"/>
          </a:xfrm>
          <a:prstGeom prst="ellipse">
            <a:avLst/>
          </a:prstGeom>
          <a:solidFill>
            <a:srgbClr val="1D5C4D"/>
          </a:solidFill>
          <a:ln/>
        </p:spPr>
      </p:sp>
      <p:sp>
        <p:nvSpPr>
          <p:cNvPr id="19" name="Text 15"/>
          <p:cNvSpPr txBox="1"/>
          <p:nvPr/>
        </p:nvSpPr>
        <p:spPr>
          <a:xfrm>
            <a:off x="548640" y="431596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Segoe UI" pitchFamily="34" charset="0"/>
                <a:ea typeface="Segoe UI" pitchFamily="34" charset="-122"/>
                <a:cs typeface="Segoe UI" pitchFamily="34" charset="-120"/>
              </a:rPr>
              <a:t>5</a:t>
            </a:r>
            <a:endParaRPr lang="en-US" sz="1800" dirty="0"/>
          </a:p>
        </p:txBody>
      </p:sp>
      <p:sp>
        <p:nvSpPr>
          <p:cNvPr id="20" name="Text 16"/>
          <p:cNvSpPr txBox="1"/>
          <p:nvPr/>
        </p:nvSpPr>
        <p:spPr>
          <a:xfrm>
            <a:off x="1234440" y="4297680"/>
            <a:ext cx="10408615" cy="630936"/>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Early voting: return the intake station's mail ballots every day, in their own sealed container.</a:t>
            </a:r>
            <a:endParaRPr lang="en-US" sz="1800" dirty="0"/>
          </a:p>
        </p:txBody>
      </p:sp>
      <p:sp>
        <p:nvSpPr>
          <p:cNvPr id="21" name="Shape 17">
            <a:extLst>
              <a:ext uri="{C183D7F6-B498-43B3-948B-1728B52AA6E4}">
                <adec:decorative xmlns:adec="http://schemas.microsoft.com/office/drawing/2017/decorative" val="1"/>
              </a:ext>
            </a:extLst>
          </p:cNvPr>
          <p:cNvSpPr/>
          <p:nvPr/>
        </p:nvSpPr>
        <p:spPr>
          <a:xfrm>
            <a:off x="548640" y="5212080"/>
            <a:ext cx="11094415" cy="868680"/>
          </a:xfrm>
          <a:prstGeom prst="roundRect">
            <a:avLst>
              <a:gd name="adj" fmla="val 12632"/>
            </a:avLst>
          </a:prstGeom>
          <a:solidFill>
            <a:srgbClr val="EAF3EF"/>
          </a:solidFill>
          <a:ln/>
        </p:spPr>
      </p:sp>
      <p:pic>
        <p:nvPicPr>
          <p:cNvPr id="22"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2960" y="5440680"/>
            <a:ext cx="411480" cy="411480"/>
          </a:xfrm>
          <a:prstGeom prst="rect">
            <a:avLst/>
          </a:prstGeom>
        </p:spPr>
      </p:pic>
      <p:sp>
        <p:nvSpPr>
          <p:cNvPr id="23" name="Text 18"/>
          <p:cNvSpPr txBox="1"/>
          <p:nvPr/>
        </p:nvSpPr>
        <p:spPr>
          <a:xfrm>
            <a:off x="1417320" y="5212080"/>
            <a:ext cx="9997135" cy="86868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Multi-page ballots or ballot-on-demand printing? Follow Sample County's extra accounting steps.</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34</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Keeping the polling place secure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11094415" cy="4754880"/>
          </a:xfrm>
          <a:prstGeom prst="roundRect">
            <a:avLst>
              <a:gd name="adj" fmla="val 2308"/>
            </a:avLst>
          </a:prstGeom>
          <a:solidFill>
            <a:srgbClr val="FFFFFF"/>
          </a:solidFill>
          <a:ln/>
          <a:effectLst>
            <a:outerShdw sx="100000" sy="100000" kx="0" ky="0" algn="bl" rotWithShape="0" blurRad="76200" dist="25400" dir="5400000">
              <a:srgbClr val="000000">
                <a:alpha val="12000"/>
              </a:srgbClr>
            </a:outerShdw>
          </a:effectLst>
        </p:spPr>
      </p:sp>
      <p:sp>
        <p:nvSpPr>
          <p:cNvPr id="7" name="Shape 3">
            <a:extLst>
              <a:ext uri="{C183D7F6-B498-43B3-948B-1728B52AA6E4}">
                <adec:decorative xmlns:adec="http://schemas.microsoft.com/office/drawing/2017/decorative" val="1"/>
              </a:ext>
            </a:extLst>
          </p:cNvPr>
          <p:cNvSpPr/>
          <p:nvPr/>
        </p:nvSpPr>
        <p:spPr>
          <a:xfrm>
            <a:off x="822960" y="1627632"/>
            <a:ext cx="603504" cy="603504"/>
          </a:xfrm>
          <a:prstGeom prst="ellipse">
            <a:avLst/>
          </a:prstGeom>
          <a:solidFill>
            <a:srgbClr val="1D5C4D"/>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5731" y="1760403"/>
            <a:ext cx="337962" cy="337962"/>
          </a:xfrm>
          <a:prstGeom prst="rect">
            <a:avLst/>
          </a:prstGeom>
        </p:spPr>
      </p:pic>
      <p:sp>
        <p:nvSpPr>
          <p:cNvPr id="9" name="Text 4"/>
          <p:cNvSpPr txBox="1"/>
          <p:nvPr/>
        </p:nvSpPr>
        <p:spPr>
          <a:xfrm>
            <a:off x="1645920" y="1627632"/>
            <a:ext cx="9722815" cy="603504"/>
          </a:xfrm>
          <a:prstGeom prst="rect">
            <a:avLst/>
          </a:prstGeom>
          <a:noFill/>
          <a:ln/>
        </p:spPr>
        <p:txBody>
          <a:bodyPr wrap="square" lIns="0" tIns="0" rIns="0" bIns="0" rtlCol="0" anchor="ctr"/>
          <a:lstStyle/>
          <a:p>
            <a:pPr indent="0" marL="0">
              <a:buNone/>
            </a:pPr>
            <a:r>
              <a:rPr lang="en-US" sz="2200" b="1" dirty="0">
                <a:solidFill>
                  <a:srgbClr val="1D5C4D"/>
                </a:solidFill>
                <a:latin typeface="Segoe UI" pitchFamily="34" charset="0"/>
                <a:ea typeface="Segoe UI" pitchFamily="34" charset="-122"/>
                <a:cs typeface="Segoe UI" pitchFamily="34" charset="-120"/>
              </a:rPr>
              <a:t>All day, every day</a:t>
            </a:r>
            <a:endParaRPr lang="en-US" sz="2200" dirty="0"/>
          </a:p>
        </p:txBody>
      </p:sp>
      <p:sp>
        <p:nvSpPr>
          <p:cNvPr id="10" name="Text 5"/>
          <p:cNvSpPr txBox="1"/>
          <p:nvPr/>
        </p:nvSpPr>
        <p:spPr>
          <a:xfrm>
            <a:off x="914400" y="2423160"/>
            <a:ext cx="10454335" cy="3611880"/>
          </a:xfrm>
          <a:prstGeom prst="rect">
            <a:avLst/>
          </a:prstGeom>
          <a:noFill/>
          <a:ln/>
        </p:spPr>
        <p:txBody>
          <a:bodyPr wrap="square" lIns="0" tIns="0" rIns="0" bIns="0" rtlCol="0" anchor="t"/>
          <a:lstStyle/>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Watch entrances and exits. Only authorized people in restricted areas.</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Protect ballots, signed forms, and equipment from delivery to return.</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Make sure equipment and cables can't be tampered with.</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Do quick checks (counts, inventory) during the day.</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Follow chain-of-custody steps when moving ballots.</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Write down incidents and troubleshooting.</a:t>
            </a:r>
            <a:endParaRPr lang="en-US" sz="1800" dirty="0"/>
          </a:p>
          <a:p>
            <a:pPr marL="240030" indent="-240030">
              <a:spcAft>
                <a:spcPts val="800"/>
              </a:spcAft>
              <a:buSzPct val="100000"/>
              <a:buChar char="•"/>
            </a:pPr>
            <a:r>
              <a:rPr lang="en-US" sz="1800" dirty="0">
                <a:solidFill>
                  <a:srgbClr val="222222"/>
                </a:solidFill>
                <a:latin typeface="Segoe UI" pitchFamily="34" charset="0"/>
                <a:ea typeface="Segoe UI" pitchFamily="34" charset="-122"/>
                <a:cs typeface="Segoe UI" pitchFamily="34" charset="-120"/>
              </a:rPr>
              <a:t>Be careful moving equipment near a public window or door to get a better signal.</a:t>
            </a:r>
            <a:endParaRPr lang="en-US" sz="1800" dirty="0"/>
          </a:p>
        </p:txBody>
      </p:sp>
      <p:sp>
        <p:nvSpPr>
          <p:cNvPr id="11"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Emergencies at the polls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3484778" cy="3017520"/>
          </a:xfrm>
          <a:prstGeom prst="roundRect">
            <a:avLst>
              <a:gd name="adj" fmla="val 3636"/>
            </a:avLst>
          </a:prstGeom>
          <a:solidFill>
            <a:srgbClr val="FBE9DC"/>
          </a:solidFill>
          <a:ln/>
        </p:spPr>
      </p:sp>
      <p:sp>
        <p:nvSpPr>
          <p:cNvPr id="7" name="Shape 3">
            <a:extLst>
              <a:ext uri="{C183D7F6-B498-43B3-948B-1728B52AA6E4}">
                <adec:decorative xmlns:adec="http://schemas.microsoft.com/office/drawing/2017/decorative" val="1"/>
              </a:ext>
            </a:extLst>
          </p:cNvPr>
          <p:cNvSpPr/>
          <p:nvPr/>
        </p:nvSpPr>
        <p:spPr>
          <a:xfrm>
            <a:off x="804672" y="1600200"/>
            <a:ext cx="566928" cy="566928"/>
          </a:xfrm>
          <a:prstGeom prst="ellipse">
            <a:avLst/>
          </a:prstGeom>
          <a:solidFill>
            <a:srgbClr val="E07A2F"/>
          </a:solidFill>
          <a:ln/>
        </p:spPr>
      </p:sp>
      <p:pic>
        <p:nvPicPr>
          <p:cNvPr id="8" name="Imag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396" y="1724924"/>
            <a:ext cx="317480" cy="317480"/>
          </a:xfrm>
          <a:prstGeom prst="rect">
            <a:avLst/>
          </a:prstGeom>
        </p:spPr>
      </p:pic>
      <p:sp>
        <p:nvSpPr>
          <p:cNvPr id="9" name="Text 4"/>
          <p:cNvSpPr txBox="1"/>
          <p:nvPr/>
        </p:nvSpPr>
        <p:spPr>
          <a:xfrm>
            <a:off x="1572768"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Medical or other emergency</a:t>
            </a:r>
            <a:endParaRPr lang="en-US" sz="2000" dirty="0"/>
          </a:p>
        </p:txBody>
      </p:sp>
      <p:sp>
        <p:nvSpPr>
          <p:cNvPr id="10" name="Text 5"/>
          <p:cNvSpPr txBox="1"/>
          <p:nvPr/>
        </p:nvSpPr>
        <p:spPr>
          <a:xfrm>
            <a:off x="822960" y="2359152"/>
            <a:ext cx="2981858" cy="19659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Call 911 first. Then call the elections office.</a:t>
            </a:r>
            <a:endParaRPr lang="en-US" sz="1800" dirty="0"/>
          </a:p>
        </p:txBody>
      </p:sp>
      <p:sp>
        <p:nvSpPr>
          <p:cNvPr id="11" name="Shape 6">
            <a:extLst>
              <a:ext uri="{C183D7F6-B498-43B3-948B-1728B52AA6E4}">
                <adec:decorative xmlns:adec="http://schemas.microsoft.com/office/drawing/2017/decorative" val="1"/>
              </a:ext>
            </a:extLst>
          </p:cNvPr>
          <p:cNvSpPr/>
          <p:nvPr/>
        </p:nvSpPr>
        <p:spPr>
          <a:xfrm>
            <a:off x="4353458" y="1371600"/>
            <a:ext cx="3484778" cy="3017520"/>
          </a:xfrm>
          <a:prstGeom prst="roundRect">
            <a:avLst>
              <a:gd name="adj" fmla="val 3636"/>
            </a:avLst>
          </a:prstGeom>
          <a:solidFill>
            <a:srgbClr val="FFFFFF"/>
          </a:solidFill>
          <a:ln/>
          <a:effectLst>
            <a:outerShdw sx="100000" sy="100000" kx="0" ky="0" algn="bl" rotWithShape="0" blurRad="76200" dist="25400" dir="5400000">
              <a:srgbClr val="000000">
                <a:alpha val="12000"/>
              </a:srgbClr>
            </a:outerShdw>
          </a:effectLst>
        </p:spPr>
      </p:sp>
      <p:sp>
        <p:nvSpPr>
          <p:cNvPr id="12" name="Shape 7">
            <a:extLst>
              <a:ext uri="{C183D7F6-B498-43B3-948B-1728B52AA6E4}">
                <adec:decorative xmlns:adec="http://schemas.microsoft.com/office/drawing/2017/decorative" val="1"/>
              </a:ext>
            </a:extLst>
          </p:cNvPr>
          <p:cNvSpPr/>
          <p:nvPr/>
        </p:nvSpPr>
        <p:spPr>
          <a:xfrm>
            <a:off x="4609490" y="1600200"/>
            <a:ext cx="566928" cy="566928"/>
          </a:xfrm>
          <a:prstGeom prst="ellipse">
            <a:avLst/>
          </a:prstGeom>
          <a:solidFill>
            <a:srgbClr val="1D5C4D"/>
          </a:solidFill>
          <a:ln/>
        </p:spPr>
      </p:sp>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34215" y="1724924"/>
            <a:ext cx="317480" cy="317480"/>
          </a:xfrm>
          <a:prstGeom prst="rect">
            <a:avLst/>
          </a:prstGeom>
        </p:spPr>
      </p:pic>
      <p:sp>
        <p:nvSpPr>
          <p:cNvPr id="14" name="Text 8"/>
          <p:cNvSpPr txBox="1"/>
          <p:nvPr/>
        </p:nvSpPr>
        <p:spPr>
          <a:xfrm>
            <a:off x="5377586"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Power outage</a:t>
            </a:r>
            <a:endParaRPr lang="en-US" sz="2000" dirty="0"/>
          </a:p>
        </p:txBody>
      </p:sp>
      <p:sp>
        <p:nvSpPr>
          <p:cNvPr id="15" name="Text 9"/>
          <p:cNvSpPr txBox="1"/>
          <p:nvPr/>
        </p:nvSpPr>
        <p:spPr>
          <a:xfrm>
            <a:off x="4627778" y="2359152"/>
            <a:ext cx="2981858" cy="19659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Follow the Voting Systems Operations Manual for ballots cast during the outage.</a:t>
            </a:r>
            <a:endParaRPr lang="en-US" sz="1800" dirty="0"/>
          </a:p>
        </p:txBody>
      </p:sp>
      <p:sp>
        <p:nvSpPr>
          <p:cNvPr id="16" name="Shape 10">
            <a:extLst>
              <a:ext uri="{C183D7F6-B498-43B3-948B-1728B52AA6E4}">
                <adec:decorative xmlns:adec="http://schemas.microsoft.com/office/drawing/2017/decorative" val="1"/>
              </a:ext>
            </a:extLst>
          </p:cNvPr>
          <p:cNvSpPr/>
          <p:nvPr/>
        </p:nvSpPr>
        <p:spPr>
          <a:xfrm>
            <a:off x="8158277" y="1371600"/>
            <a:ext cx="3484778" cy="3017520"/>
          </a:xfrm>
          <a:prstGeom prst="roundRect">
            <a:avLst>
              <a:gd name="adj" fmla="val 3636"/>
            </a:avLst>
          </a:prstGeom>
          <a:solidFill>
            <a:srgbClr val="FFFFFF"/>
          </a:solidFill>
          <a:ln/>
          <a:effectLst>
            <a:outerShdw sx="100000" sy="100000" kx="0" ky="0" algn="bl" rotWithShape="0" blurRad="76200" dist="25400" dir="5400000">
              <a:srgbClr val="000000">
                <a:alpha val="12000"/>
              </a:srgbClr>
            </a:outerShdw>
          </a:effectLst>
        </p:spPr>
      </p:sp>
      <p:sp>
        <p:nvSpPr>
          <p:cNvPr id="17" name="Shape 11">
            <a:extLst>
              <a:ext uri="{C183D7F6-B498-43B3-948B-1728B52AA6E4}">
                <adec:decorative xmlns:adec="http://schemas.microsoft.com/office/drawing/2017/decorative" val="1"/>
              </a:ext>
            </a:extLst>
          </p:cNvPr>
          <p:cNvSpPr/>
          <p:nvPr/>
        </p:nvSpPr>
        <p:spPr>
          <a:xfrm>
            <a:off x="8414309" y="1600200"/>
            <a:ext cx="566928" cy="566928"/>
          </a:xfrm>
          <a:prstGeom prst="ellipse">
            <a:avLst/>
          </a:prstGeom>
          <a:solidFill>
            <a:srgbClr val="1D5C4D"/>
          </a:solidFill>
          <a:ln/>
        </p:spPr>
      </p:sp>
      <p:pic>
        <p:nvPicPr>
          <p:cNvPr id="18" name="Image 3">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39033" y="1724924"/>
            <a:ext cx="317480" cy="317480"/>
          </a:xfrm>
          <a:prstGeom prst="rect">
            <a:avLst/>
          </a:prstGeom>
        </p:spPr>
      </p:pic>
      <p:sp>
        <p:nvSpPr>
          <p:cNvPr id="19" name="Text 12"/>
          <p:cNvSpPr txBox="1"/>
          <p:nvPr/>
        </p:nvSpPr>
        <p:spPr>
          <a:xfrm>
            <a:off x="9182405" y="1554480"/>
            <a:ext cx="2204618" cy="658368"/>
          </a:xfrm>
          <a:prstGeom prst="rect">
            <a:avLst/>
          </a:prstGeom>
          <a:noFill/>
          <a:ln/>
        </p:spPr>
        <p:txBody>
          <a:bodyPr wrap="square" lIns="0" tIns="0" rIns="0" bIns="0" rtlCol="0" anchor="ctr"/>
          <a:lstStyle/>
          <a:p>
            <a:pPr indent="0" marL="0">
              <a:buNone/>
            </a:pPr>
            <a:r>
              <a:rPr lang="en-US" sz="2000" b="1" dirty="0">
                <a:solidFill>
                  <a:srgbClr val="1D5C4D"/>
                </a:solidFill>
                <a:latin typeface="Segoe UI" pitchFamily="34" charset="0"/>
                <a:ea typeface="Segoe UI" pitchFamily="34" charset="-122"/>
                <a:cs typeface="Segoe UI" pitchFamily="34" charset="-120"/>
              </a:rPr>
              <a:t>Threats, fire, or storms</a:t>
            </a:r>
            <a:endParaRPr lang="en-US" sz="2000" dirty="0"/>
          </a:p>
        </p:txBody>
      </p:sp>
      <p:sp>
        <p:nvSpPr>
          <p:cNvPr id="20" name="Text 13"/>
          <p:cNvSpPr txBox="1"/>
          <p:nvPr/>
        </p:nvSpPr>
        <p:spPr>
          <a:xfrm>
            <a:off x="8432597" y="2359152"/>
            <a:ext cx="2981858" cy="1965960"/>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Know your county's emergency and evacuation plan before Election Day.</a:t>
            </a:r>
            <a:endParaRPr lang="en-US" sz="1800" dirty="0"/>
          </a:p>
        </p:txBody>
      </p:sp>
      <p:sp>
        <p:nvSpPr>
          <p:cNvPr id="21" name="Shape 14">
            <a:extLst>
              <a:ext uri="{C183D7F6-B498-43B3-948B-1728B52AA6E4}">
                <adec:decorative xmlns:adec="http://schemas.microsoft.com/office/drawing/2017/decorative" val="1"/>
              </a:ext>
            </a:extLst>
          </p:cNvPr>
          <p:cNvSpPr/>
          <p:nvPr/>
        </p:nvSpPr>
        <p:spPr>
          <a:xfrm>
            <a:off x="548640" y="4663440"/>
            <a:ext cx="11094415" cy="1097280"/>
          </a:xfrm>
          <a:prstGeom prst="roundRect">
            <a:avLst>
              <a:gd name="adj" fmla="val 10000"/>
            </a:avLst>
          </a:prstGeom>
          <a:solidFill>
            <a:srgbClr val="EAF3EF"/>
          </a:solidFill>
          <a:ln/>
        </p:spPr>
      </p:sp>
      <p:pic>
        <p:nvPicPr>
          <p:cNvPr id="22" name="Image 4">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2960" y="5006340"/>
            <a:ext cx="411480" cy="411480"/>
          </a:xfrm>
          <a:prstGeom prst="rect">
            <a:avLst/>
          </a:prstGeom>
        </p:spPr>
      </p:pic>
      <p:sp>
        <p:nvSpPr>
          <p:cNvPr id="23" name="Text 15"/>
          <p:cNvSpPr txBox="1"/>
          <p:nvPr/>
        </p:nvSpPr>
        <p:spPr>
          <a:xfrm>
            <a:off x="1417320" y="4663440"/>
            <a:ext cx="9997135" cy="1097280"/>
          </a:xfrm>
          <a:prstGeom prst="rect">
            <a:avLst/>
          </a:prstGeom>
          <a:noFill/>
          <a:ln/>
        </p:spPr>
        <p:txBody>
          <a:bodyPr wrap="square" lIns="0" tIns="0" rIns="0" bIns="0" rtlCol="0" anchor="ctr"/>
          <a:lstStyle/>
          <a:p>
            <a:pPr indent="0" marL="0">
              <a:buNone/>
            </a:pPr>
            <a:r>
              <a:rPr lang="en-US" sz="1800" dirty="0">
                <a:solidFill>
                  <a:srgbClr val="222222"/>
                </a:solidFill>
                <a:latin typeface="Segoe UI" pitchFamily="34" charset="0"/>
                <a:ea typeface="Segoe UI" pitchFamily="34" charset="-122"/>
                <a:cs typeface="Segoe UI" pitchFamily="34" charset="-120"/>
              </a:rPr>
              <a:t>The county's written plan covers threats like fire, flood, or a weapon, and includes how to evacuate.</a:t>
            </a:r>
            <a:endParaRPr lang="en-US" sz="1800" dirty="0"/>
          </a:p>
        </p:txBody>
      </p:sp>
      <p:sp>
        <p:nvSpPr>
          <p:cNvPr id="24"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Quick reference</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sp>
        <p:nvSpPr>
          <p:cNvPr id="6" name="Shape 2">
            <a:extLst>
              <a:ext uri="{C183D7F6-B498-43B3-948B-1728B52AA6E4}">
                <adec:decorative xmlns:adec="http://schemas.microsoft.com/office/drawing/2017/decorative" val="1"/>
              </a:ext>
            </a:extLst>
          </p:cNvPr>
          <p:cNvSpPr/>
          <p:nvPr/>
        </p:nvSpPr>
        <p:spPr>
          <a:xfrm>
            <a:off x="548640" y="137160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7" name="Text 3"/>
          <p:cNvSpPr txBox="1"/>
          <p:nvPr/>
        </p:nvSpPr>
        <p:spPr>
          <a:xfrm>
            <a:off x="777240" y="1508760"/>
            <a:ext cx="2202104" cy="685800"/>
          </a:xfrm>
          <a:prstGeom prst="rect">
            <a:avLst/>
          </a:prstGeom>
          <a:noFill/>
          <a:ln/>
        </p:spPr>
        <p:txBody>
          <a:bodyPr wrap="square" lIns="0" tIns="0" rIns="0" bIns="0" rtlCol="0" anchor="t"/>
          <a:lstStyle/>
          <a:p>
            <a:pPr indent="0" marL="0">
              <a:buNone/>
            </a:pPr>
            <a:r>
              <a:rPr lang="en-US" sz="3400" b="1" dirty="0">
                <a:solidFill>
                  <a:srgbClr val="E07A2F"/>
                </a:solidFill>
                <a:latin typeface="Segoe UI" pitchFamily="34" charset="0"/>
                <a:ea typeface="Segoe UI" pitchFamily="34" charset="-122"/>
                <a:cs typeface="Segoe UI" pitchFamily="34" charset="-120"/>
              </a:rPr>
              <a:t>6 a.m.</a:t>
            </a:r>
            <a:endParaRPr lang="en-US" sz="3400" dirty="0"/>
          </a:p>
        </p:txBody>
      </p:sp>
      <p:sp>
        <p:nvSpPr>
          <p:cNvPr id="8" name="Text 4"/>
          <p:cNvSpPr txBox="1"/>
          <p:nvPr/>
        </p:nvSpPr>
        <p:spPr>
          <a:xfrm>
            <a:off x="777240" y="224028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Team arrives on Election Day</a:t>
            </a:r>
            <a:endParaRPr lang="en-US" sz="1800" dirty="0"/>
          </a:p>
        </p:txBody>
      </p:sp>
      <p:sp>
        <p:nvSpPr>
          <p:cNvPr id="9" name="Shape 5">
            <a:extLst>
              <a:ext uri="{C183D7F6-B498-43B3-948B-1728B52AA6E4}">
                <adec:decorative xmlns:adec="http://schemas.microsoft.com/office/drawing/2017/decorative" val="1"/>
              </a:ext>
            </a:extLst>
          </p:cNvPr>
          <p:cNvSpPr/>
          <p:nvPr/>
        </p:nvSpPr>
        <p:spPr>
          <a:xfrm>
            <a:off x="3390824" y="137160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10" name="Text 6"/>
          <p:cNvSpPr txBox="1"/>
          <p:nvPr/>
        </p:nvSpPr>
        <p:spPr>
          <a:xfrm>
            <a:off x="3619424" y="1508760"/>
            <a:ext cx="2202104" cy="685800"/>
          </a:xfrm>
          <a:prstGeom prst="rect">
            <a:avLst/>
          </a:prstGeom>
          <a:noFill/>
          <a:ln/>
        </p:spPr>
        <p:txBody>
          <a:bodyPr wrap="square" lIns="0" tIns="0" rIns="0" bIns="0" rtlCol="0" anchor="t"/>
          <a:lstStyle/>
          <a:p>
            <a:pPr indent="0" marL="0">
              <a:buNone/>
            </a:pPr>
            <a:r>
              <a:rPr lang="en-US" sz="3400" b="1" dirty="0">
                <a:solidFill>
                  <a:srgbClr val="1D5C4D"/>
                </a:solidFill>
                <a:latin typeface="Segoe UI" pitchFamily="34" charset="0"/>
                <a:ea typeface="Segoe UI" pitchFamily="34" charset="-122"/>
                <a:cs typeface="Segoe UI" pitchFamily="34" charset="-120"/>
              </a:rPr>
              <a:t>7 a.m.</a:t>
            </a:r>
            <a:endParaRPr lang="en-US" sz="3400" dirty="0"/>
          </a:p>
        </p:txBody>
      </p:sp>
      <p:sp>
        <p:nvSpPr>
          <p:cNvPr id="11" name="Text 7"/>
          <p:cNvSpPr txBox="1"/>
          <p:nvPr/>
        </p:nvSpPr>
        <p:spPr>
          <a:xfrm>
            <a:off x="3619424" y="224028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Polls open</a:t>
            </a:r>
            <a:endParaRPr lang="en-US" sz="1800" dirty="0"/>
          </a:p>
        </p:txBody>
      </p:sp>
      <p:sp>
        <p:nvSpPr>
          <p:cNvPr id="12" name="Shape 8">
            <a:extLst>
              <a:ext uri="{C183D7F6-B498-43B3-948B-1728B52AA6E4}">
                <adec:decorative xmlns:adec="http://schemas.microsoft.com/office/drawing/2017/decorative" val="1"/>
              </a:ext>
            </a:extLst>
          </p:cNvPr>
          <p:cNvSpPr/>
          <p:nvPr/>
        </p:nvSpPr>
        <p:spPr>
          <a:xfrm>
            <a:off x="6233008" y="137160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13" name="Text 9"/>
          <p:cNvSpPr txBox="1"/>
          <p:nvPr/>
        </p:nvSpPr>
        <p:spPr>
          <a:xfrm>
            <a:off x="6461608" y="1508760"/>
            <a:ext cx="2202104" cy="685800"/>
          </a:xfrm>
          <a:prstGeom prst="rect">
            <a:avLst/>
          </a:prstGeom>
          <a:noFill/>
          <a:ln/>
        </p:spPr>
        <p:txBody>
          <a:bodyPr wrap="square" lIns="0" tIns="0" rIns="0" bIns="0" rtlCol="0" anchor="t"/>
          <a:lstStyle/>
          <a:p>
            <a:pPr indent="0" marL="0">
              <a:buNone/>
            </a:pPr>
            <a:r>
              <a:rPr lang="en-US" sz="3400" b="1" dirty="0">
                <a:solidFill>
                  <a:srgbClr val="E07A2F"/>
                </a:solidFill>
                <a:latin typeface="Segoe UI" pitchFamily="34" charset="0"/>
                <a:ea typeface="Segoe UI" pitchFamily="34" charset="-122"/>
                <a:cs typeface="Segoe UI" pitchFamily="34" charset="-120"/>
              </a:rPr>
              <a:t>7 p.m.</a:t>
            </a:r>
            <a:endParaRPr lang="en-US" sz="3400" dirty="0"/>
          </a:p>
        </p:txBody>
      </p:sp>
      <p:sp>
        <p:nvSpPr>
          <p:cNvPr id="14" name="Text 10"/>
          <p:cNvSpPr txBox="1"/>
          <p:nvPr/>
        </p:nvSpPr>
        <p:spPr>
          <a:xfrm>
            <a:off x="6461608" y="224028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Polls close; anyone in line votes</a:t>
            </a:r>
            <a:endParaRPr lang="en-US" sz="1800" dirty="0"/>
          </a:p>
        </p:txBody>
      </p:sp>
      <p:sp>
        <p:nvSpPr>
          <p:cNvPr id="15" name="Shape 11">
            <a:extLst>
              <a:ext uri="{C183D7F6-B498-43B3-948B-1728B52AA6E4}">
                <adec:decorative xmlns:adec="http://schemas.microsoft.com/office/drawing/2017/decorative" val="1"/>
              </a:ext>
            </a:extLst>
          </p:cNvPr>
          <p:cNvSpPr/>
          <p:nvPr/>
        </p:nvSpPr>
        <p:spPr>
          <a:xfrm>
            <a:off x="9075191" y="137160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16" name="Text 12"/>
          <p:cNvSpPr txBox="1"/>
          <p:nvPr/>
        </p:nvSpPr>
        <p:spPr>
          <a:xfrm>
            <a:off x="9303791" y="1508760"/>
            <a:ext cx="2202104" cy="685800"/>
          </a:xfrm>
          <a:prstGeom prst="rect">
            <a:avLst/>
          </a:prstGeom>
          <a:noFill/>
          <a:ln/>
        </p:spPr>
        <p:txBody>
          <a:bodyPr wrap="square" lIns="0" tIns="0" rIns="0" bIns="0" rtlCol="0" anchor="t"/>
          <a:lstStyle/>
          <a:p>
            <a:pPr indent="0" marL="0">
              <a:buNone/>
            </a:pPr>
            <a:r>
              <a:rPr lang="en-US" sz="3400" b="1" dirty="0">
                <a:solidFill>
                  <a:srgbClr val="1D5C4D"/>
                </a:solidFill>
                <a:latin typeface="Segoe UI" pitchFamily="34" charset="0"/>
                <a:ea typeface="Segoe UI" pitchFamily="34" charset="-122"/>
                <a:cs typeface="Segoe UI" pitchFamily="34" charset="-120"/>
              </a:rPr>
              <a:t>150 ft</a:t>
            </a:r>
            <a:endParaRPr lang="en-US" sz="3400" dirty="0"/>
          </a:p>
        </p:txBody>
      </p:sp>
      <p:sp>
        <p:nvSpPr>
          <p:cNvPr id="17" name="Text 13"/>
          <p:cNvSpPr txBox="1"/>
          <p:nvPr/>
        </p:nvSpPr>
        <p:spPr>
          <a:xfrm>
            <a:off x="9303791" y="224028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No-solicitation zone</a:t>
            </a:r>
            <a:endParaRPr lang="en-US" sz="1800" dirty="0"/>
          </a:p>
        </p:txBody>
      </p:sp>
      <p:sp>
        <p:nvSpPr>
          <p:cNvPr id="18" name="Shape 14">
            <a:extLst>
              <a:ext uri="{C183D7F6-B498-43B3-948B-1728B52AA6E4}">
                <adec:decorative xmlns:adec="http://schemas.microsoft.com/office/drawing/2017/decorative" val="1"/>
              </a:ext>
            </a:extLst>
          </p:cNvPr>
          <p:cNvSpPr/>
          <p:nvPr/>
        </p:nvSpPr>
        <p:spPr>
          <a:xfrm>
            <a:off x="548640" y="347472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19" name="Text 15"/>
          <p:cNvSpPr txBox="1"/>
          <p:nvPr/>
        </p:nvSpPr>
        <p:spPr>
          <a:xfrm>
            <a:off x="777240" y="3611880"/>
            <a:ext cx="2202104" cy="685800"/>
          </a:xfrm>
          <a:prstGeom prst="rect">
            <a:avLst/>
          </a:prstGeom>
          <a:noFill/>
          <a:ln/>
        </p:spPr>
        <p:txBody>
          <a:bodyPr wrap="square" lIns="0" tIns="0" rIns="0" bIns="0" rtlCol="0" anchor="t"/>
          <a:lstStyle/>
          <a:p>
            <a:pPr indent="0" marL="0">
              <a:buNone/>
            </a:pPr>
            <a:r>
              <a:rPr lang="en-US" sz="3400" b="1" dirty="0">
                <a:solidFill>
                  <a:srgbClr val="E07A2F"/>
                </a:solidFill>
                <a:latin typeface="Segoe UI" pitchFamily="34" charset="0"/>
                <a:ea typeface="Segoe UI" pitchFamily="34" charset="-122"/>
                <a:cs typeface="Segoe UI" pitchFamily="34" charset="-120"/>
              </a:rPr>
              <a:t>3</a:t>
            </a:r>
            <a:endParaRPr lang="en-US" sz="3400" dirty="0"/>
          </a:p>
        </p:txBody>
      </p:sp>
      <p:sp>
        <p:nvSpPr>
          <p:cNvPr id="20" name="Text 16"/>
          <p:cNvSpPr txBox="1"/>
          <p:nvPr/>
        </p:nvSpPr>
        <p:spPr>
          <a:xfrm>
            <a:off x="777240" y="434340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Most ballots per voter</a:t>
            </a:r>
            <a:endParaRPr lang="en-US" sz="1800" dirty="0"/>
          </a:p>
        </p:txBody>
      </p:sp>
      <p:sp>
        <p:nvSpPr>
          <p:cNvPr id="21" name="Shape 17">
            <a:extLst>
              <a:ext uri="{C183D7F6-B498-43B3-948B-1728B52AA6E4}">
                <adec:decorative xmlns:adec="http://schemas.microsoft.com/office/drawing/2017/decorative" val="1"/>
              </a:ext>
            </a:extLst>
          </p:cNvPr>
          <p:cNvSpPr/>
          <p:nvPr/>
        </p:nvSpPr>
        <p:spPr>
          <a:xfrm>
            <a:off x="3390824" y="347472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22" name="Text 18"/>
          <p:cNvSpPr txBox="1"/>
          <p:nvPr/>
        </p:nvSpPr>
        <p:spPr>
          <a:xfrm>
            <a:off x="3619424" y="3611880"/>
            <a:ext cx="2202104" cy="685800"/>
          </a:xfrm>
          <a:prstGeom prst="rect">
            <a:avLst/>
          </a:prstGeom>
          <a:noFill/>
          <a:ln/>
        </p:spPr>
        <p:txBody>
          <a:bodyPr wrap="square" lIns="0" tIns="0" rIns="0" bIns="0" rtlCol="0" anchor="t"/>
          <a:lstStyle/>
          <a:p>
            <a:pPr indent="0" marL="0">
              <a:buNone/>
            </a:pPr>
            <a:r>
              <a:rPr lang="en-US" sz="3400" b="1" dirty="0">
                <a:solidFill>
                  <a:srgbClr val="1D5C4D"/>
                </a:solidFill>
                <a:latin typeface="Segoe UI" pitchFamily="34" charset="0"/>
                <a:ea typeface="Segoe UI" pitchFamily="34" charset="-122"/>
                <a:cs typeface="Segoe UI" pitchFamily="34" charset="-120"/>
              </a:rPr>
              <a:t>2</a:t>
            </a:r>
            <a:endParaRPr lang="en-US" sz="3400" dirty="0"/>
          </a:p>
        </p:txBody>
      </p:sp>
      <p:sp>
        <p:nvSpPr>
          <p:cNvPr id="23" name="Text 19"/>
          <p:cNvSpPr txBox="1"/>
          <p:nvPr/>
        </p:nvSpPr>
        <p:spPr>
          <a:xfrm>
            <a:off x="3619424" y="434340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Poll workers who help in the booth</a:t>
            </a:r>
            <a:endParaRPr lang="en-US" sz="1800" dirty="0"/>
          </a:p>
        </p:txBody>
      </p:sp>
      <p:sp>
        <p:nvSpPr>
          <p:cNvPr id="24" name="Shape 20">
            <a:extLst>
              <a:ext uri="{C183D7F6-B498-43B3-948B-1728B52AA6E4}">
                <adec:decorative xmlns:adec="http://schemas.microsoft.com/office/drawing/2017/decorative" val="1"/>
              </a:ext>
            </a:extLst>
          </p:cNvPr>
          <p:cNvSpPr/>
          <p:nvPr/>
        </p:nvSpPr>
        <p:spPr>
          <a:xfrm>
            <a:off x="6233008" y="347472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25" name="Text 21"/>
          <p:cNvSpPr txBox="1"/>
          <p:nvPr/>
        </p:nvSpPr>
        <p:spPr>
          <a:xfrm>
            <a:off x="6461608" y="3611880"/>
            <a:ext cx="2202104" cy="685800"/>
          </a:xfrm>
          <a:prstGeom prst="rect">
            <a:avLst/>
          </a:prstGeom>
          <a:noFill/>
          <a:ln/>
        </p:spPr>
        <p:txBody>
          <a:bodyPr wrap="square" lIns="0" tIns="0" rIns="0" bIns="0" rtlCol="0" anchor="t"/>
          <a:lstStyle/>
          <a:p>
            <a:pPr indent="0" marL="0">
              <a:buNone/>
            </a:pPr>
            <a:r>
              <a:rPr lang="en-US" sz="3400" b="1" dirty="0">
                <a:solidFill>
                  <a:srgbClr val="E07A2F"/>
                </a:solidFill>
                <a:latin typeface="Segoe UI" pitchFamily="34" charset="0"/>
                <a:ea typeface="Segoe UI" pitchFamily="34" charset="-122"/>
                <a:cs typeface="Segoe UI" pitchFamily="34" charset="-120"/>
              </a:rPr>
              <a:t>3</a:t>
            </a:r>
            <a:endParaRPr lang="en-US" sz="3400" dirty="0"/>
          </a:p>
        </p:txBody>
      </p:sp>
      <p:sp>
        <p:nvSpPr>
          <p:cNvPr id="26" name="Text 22"/>
          <p:cNvSpPr txBox="1"/>
          <p:nvPr/>
        </p:nvSpPr>
        <p:spPr>
          <a:xfrm>
            <a:off x="6461608" y="434340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Most people near the count after closing</a:t>
            </a:r>
            <a:endParaRPr lang="en-US" sz="1800" dirty="0"/>
          </a:p>
        </p:txBody>
      </p:sp>
      <p:sp>
        <p:nvSpPr>
          <p:cNvPr id="27" name="Shape 23">
            <a:extLst>
              <a:ext uri="{C183D7F6-B498-43B3-948B-1728B52AA6E4}">
                <adec:decorative xmlns:adec="http://schemas.microsoft.com/office/drawing/2017/decorative" val="1"/>
              </a:ext>
            </a:extLst>
          </p:cNvPr>
          <p:cNvSpPr/>
          <p:nvPr/>
        </p:nvSpPr>
        <p:spPr>
          <a:xfrm>
            <a:off x="9075191" y="3474720"/>
            <a:ext cx="2567864" cy="1938528"/>
          </a:xfrm>
          <a:prstGeom prst="roundRect">
            <a:avLst>
              <a:gd name="adj" fmla="val 5660"/>
            </a:avLst>
          </a:prstGeom>
          <a:solidFill>
            <a:srgbClr val="FFFFFF"/>
          </a:solidFill>
          <a:ln/>
          <a:effectLst>
            <a:outerShdw sx="100000" sy="100000" kx="0" ky="0" algn="bl" rotWithShape="0" blurRad="76200" dist="25400" dir="5400000">
              <a:srgbClr val="000000">
                <a:alpha val="12000"/>
              </a:srgbClr>
            </a:outerShdw>
          </a:effectLst>
        </p:spPr>
      </p:sp>
      <p:sp>
        <p:nvSpPr>
          <p:cNvPr id="28" name="Text 24"/>
          <p:cNvSpPr txBox="1"/>
          <p:nvPr/>
        </p:nvSpPr>
        <p:spPr>
          <a:xfrm>
            <a:off x="9303791" y="3611880"/>
            <a:ext cx="2202104" cy="685800"/>
          </a:xfrm>
          <a:prstGeom prst="rect">
            <a:avLst/>
          </a:prstGeom>
          <a:noFill/>
          <a:ln/>
        </p:spPr>
        <p:txBody>
          <a:bodyPr wrap="square" lIns="0" tIns="0" rIns="0" bIns="0" rtlCol="0" anchor="t"/>
          <a:lstStyle/>
          <a:p>
            <a:pPr indent="0" marL="0">
              <a:buNone/>
            </a:pPr>
            <a:r>
              <a:rPr lang="en-US" sz="3400" b="1" dirty="0">
                <a:solidFill>
                  <a:srgbClr val="1D5C4D"/>
                </a:solidFill>
                <a:latin typeface="Segoe UI" pitchFamily="34" charset="0"/>
                <a:ea typeface="Segoe UI" pitchFamily="34" charset="-122"/>
                <a:cs typeface="Segoe UI" pitchFamily="34" charset="-120"/>
              </a:rPr>
              <a:t>5 p.m.</a:t>
            </a:r>
            <a:endParaRPr lang="en-US" sz="3400" dirty="0"/>
          </a:p>
        </p:txBody>
      </p:sp>
      <p:sp>
        <p:nvSpPr>
          <p:cNvPr id="29" name="Text 25"/>
          <p:cNvSpPr txBox="1"/>
          <p:nvPr/>
        </p:nvSpPr>
        <p:spPr>
          <a:xfrm>
            <a:off x="9303791" y="4343400"/>
            <a:ext cx="2247824" cy="1024128"/>
          </a:xfrm>
          <a:prstGeom prst="rect">
            <a:avLst/>
          </a:prstGeom>
          <a:noFill/>
          <a:ln/>
        </p:spPr>
        <p:txBody>
          <a:bodyPr wrap="square" lIns="0" tIns="0" rIns="0" bIns="0" rtlCol="0" anchor="t"/>
          <a:lstStyle/>
          <a:p>
            <a:pPr indent="0" marL="0">
              <a:buNone/>
            </a:pPr>
            <a:r>
              <a:rPr lang="en-US" sz="1800" dirty="0">
                <a:solidFill>
                  <a:srgbClr val="222222"/>
                </a:solidFill>
                <a:latin typeface="Segoe UI" pitchFamily="34" charset="0"/>
                <a:ea typeface="Segoe UI" pitchFamily="34" charset="-122"/>
                <a:cs typeface="Segoe UI" pitchFamily="34" charset="-120"/>
              </a:rPr>
              <a:t>Day 2 after the election: provisional proof deadline</a:t>
            </a:r>
            <a:endParaRPr lang="en-US" sz="1800" dirty="0"/>
          </a:p>
        </p:txBody>
      </p:sp>
      <p:sp>
        <p:nvSpPr>
          <p:cNvPr id="30" name="Shape 26">
            <a:extLst>
              <a:ext uri="{C183D7F6-B498-43B3-948B-1728B52AA6E4}">
                <adec:decorative xmlns:adec="http://schemas.microsoft.com/office/drawing/2017/decorative" val="1"/>
              </a:ext>
            </a:extLst>
          </p:cNvPr>
          <p:cNvSpPr/>
          <p:nvPr/>
        </p:nvSpPr>
        <p:spPr>
          <a:xfrm>
            <a:off x="548640" y="5577840"/>
            <a:ext cx="11094415" cy="548640"/>
          </a:xfrm>
          <a:prstGeom prst="roundRect">
            <a:avLst>
              <a:gd name="adj" fmla="val 20000"/>
            </a:avLst>
          </a:prstGeom>
          <a:solidFill>
            <a:srgbClr val="EAF3EF"/>
          </a:solidFill>
          <a:ln/>
        </p:spPr>
      </p:sp>
      <p:sp>
        <p:nvSpPr>
          <p:cNvPr id="31" name="Text 27"/>
          <p:cNvSpPr txBox="1"/>
          <p:nvPr/>
        </p:nvSpPr>
        <p:spPr>
          <a:xfrm>
            <a:off x="822960" y="5577840"/>
            <a:ext cx="10591495" cy="548640"/>
          </a:xfrm>
          <a:prstGeom prst="rect">
            <a:avLst/>
          </a:prstGeom>
          <a:noFill/>
          <a:ln/>
        </p:spPr>
        <p:txBody>
          <a:bodyPr wrap="square" lIns="0" tIns="0" rIns="0" bIns="0" rtlCol="0" anchor="ctr"/>
          <a:lstStyle/>
          <a:p>
            <a:pPr indent="0" marL="0">
              <a:buNone/>
            </a:pPr>
            <a:r>
              <a:rPr lang="en-US" sz="1800" b="1" dirty="0">
                <a:solidFill>
                  <a:srgbClr val="1D5C4D"/>
                </a:solidFill>
                <a:latin typeface="Segoe UI" pitchFamily="34" charset="0"/>
                <a:ea typeface="Segoe UI" pitchFamily="34" charset="-122"/>
                <a:cs typeface="Segoe UI" pitchFamily="34" charset="-120"/>
              </a:rPr>
              <a:t>Voter Fraud Hotline: </a:t>
            </a:r>
            <a:pPr indent="0" marL="0">
              <a:buNone/>
            </a:pPr>
            <a:r>
              <a:rPr lang="en-US" sz="1800" dirty="0">
                <a:solidFill>
                  <a:srgbClr val="222222"/>
                </a:solidFill>
                <a:latin typeface="Segoe UI" pitchFamily="34" charset="0"/>
                <a:ea typeface="Segoe UI" pitchFamily="34" charset="-122"/>
                <a:cs typeface="Segoe UI" pitchFamily="34" charset="-120"/>
              </a:rPr>
              <a:t>1-877-868-3737      </a:t>
            </a:r>
            <a:pPr indent="0" marL="0">
              <a:buNone/>
            </a:pPr>
            <a:r>
              <a:rPr lang="en-US" sz="1800" b="1" dirty="0">
                <a:solidFill>
                  <a:srgbClr val="1D5C4D"/>
                </a:solidFill>
                <a:latin typeface="Segoe UI" pitchFamily="34" charset="0"/>
                <a:ea typeface="Segoe UI" pitchFamily="34" charset="-122"/>
                <a:cs typeface="Segoe UI" pitchFamily="34" charset="-120"/>
              </a:rPr>
              <a:t>Poll Worker Office: </a:t>
            </a:r>
            <a:pPr indent="0" marL="0">
              <a:buNone/>
            </a:pPr>
            <a:r>
              <a:rPr lang="en-US" sz="1800" dirty="0">
                <a:solidFill>
                  <a:srgbClr val="222222"/>
                </a:solidFill>
                <a:latin typeface="Segoe UI" pitchFamily="34" charset="0"/>
                <a:ea typeface="Segoe UI" pitchFamily="34" charset="-122"/>
                <a:cs typeface="Segoe UI" pitchFamily="34" charset="-120"/>
              </a:rPr>
              <a:t>(555) 010-0100</a:t>
            </a:r>
            <a:endParaRPr lang="en-US" sz="1800" dirty="0"/>
          </a:p>
        </p:txBody>
      </p:sp>
      <p:sp>
        <p:nvSpPr>
          <p:cNvPr id="32"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94415" cy="822960"/>
          </a:xfrm>
          <a:prstGeom prst="rect">
            <a:avLst/>
          </a:prstGeom>
          <a:noFill/>
          <a:ln/>
        </p:spPr>
        <p:txBody>
          <a:bodyPr wrap="square" lIns="0" tIns="0" rIns="0" bIns="0" rtlCol="0" anchor="t"/>
          <a:lstStyle/>
          <a:p>
            <a:pPr algn="l" indent="0" marL="0">
              <a:buNone/>
            </a:pPr>
            <a:r>
              <a:rPr lang="en-US" sz="3200" b="1" dirty="0">
                <a:solidFill>
                  <a:srgbClr val="1D5C4D"/>
                </a:solidFill>
                <a:latin typeface="Segoe UI" pitchFamily="34" charset="0"/>
                <a:ea typeface="Segoe UI" pitchFamily="34" charset="-122"/>
                <a:cs typeface="Segoe UI" pitchFamily="34" charset="-120"/>
              </a:rPr>
              <a:t>References</a:t>
            </a:r>
            <a:endParaRPr lang="en-US" sz="3200" dirty="0"/>
          </a:p>
        </p:txBody>
      </p:sp>
      <p:pic>
        <p:nvPicPr>
          <p:cNvPr id="3" name="Image 0" descr="Sample County Supervisor of Elections logo">    </p:cNvPr>
          <p:cNvPicPr>
            <a:picLocks noChangeAspect="1"/>
          </p:cNvPicPr>
          <p:nvPr/>
        </p:nvPicPr>
        <p:blipFill>
          <a:blip r:embed="rId1"/>
          <a:stretch>
            <a:fillRect/>
          </a:stretch>
        </p:blipFill>
        <p:spPr>
          <a:xfrm>
            <a:off x="548640" y="6382512"/>
            <a:ext cx="246888" cy="256032"/>
          </a:xfrm>
          <a:prstGeom prst="rect">
            <a:avLst/>
          </a:prstGeom>
        </p:spPr>
      </p:pic>
      <p:sp>
        <p:nvSpPr>
          <p:cNvPr id="4" name="Footer"/>
          <p:cNvSpPr txBox="1"/>
          <p:nvPr/>
        </p:nvSpPr>
        <p:spPr>
          <a:xfrm>
            <a:off x="914400" y="6382512"/>
            <a:ext cx="7315200" cy="256032"/>
          </a:xfrm>
          <a:prstGeom prst="rect">
            <a:avLst/>
          </a:prstGeom>
          <a:noFill/>
          <a:ln/>
        </p:spPr>
        <p:txBody>
          <a:bodyPr wrap="square" lIns="0" tIns="0" rIns="0" bIns="0" rtlCol="0" anchor="ctr"/>
          <a:lstStyle/>
          <a:p>
            <a:pPr indent="0" marL="0">
              <a:buNone/>
            </a:pPr>
            <a:r>
              <a:rPr lang="en-US" sz="1000" dirty="0">
                <a:solidFill>
                  <a:srgbClr val="5B6B66"/>
                </a:solidFill>
                <a:latin typeface="Segoe UI" pitchFamily="34" charset="0"/>
                <a:ea typeface="Segoe UI" pitchFamily="34" charset="-122"/>
                <a:cs typeface="Segoe UI" pitchFamily="34" charset="-120"/>
              </a:rPr>
              <a:t>Sample County Supervisor of Elections  |  New Poll Worker Guide</a:t>
            </a:r>
            <a:endParaRPr lang="en-US" sz="10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914400"/>
        </p:xfrm>
        <a:graphic>
          <a:graphicData uri="http://schemas.openxmlformats.org/drawingml/2006/table">
            <a:tbl>
              <a:tblPr/>
              <a:tblGrid>
                <a:gridCol w="3931920"/>
                <a:gridCol w="7162495"/>
              </a:tblGrid>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Polling Place Procedures Manual (DS-DE 11, July 2024)</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2" invalidUrl="" action="" tgtFrame="" tooltip="Polling Place Procedures Manual (DS-DE 11, July 2024)" history="1" highlightClick="0" endSnd="0">
                            <a:extLst>
                              <a:ext uri="{A12FA001-AC4F-418D-AE19-62706E023703}">
                                <ahyp:hlinkClr xmlns:ahyp="http://schemas.microsoft.com/office/drawing/2018/hyperlinkcolor" val="tx"/>
                              </a:ext>
                            </a:extLst>
                          </a:hlinkClick>
                        </a:rPr>
                        <a:t>dos.fl.gov/media/708161/final-ds-de-11-manual.pdf</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Where the state posts the manual</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3" invalidUrl="" action="" tgtFrame="" tooltip="Where the state posts the manual" history="1" highlightClick="0" endSnd="0">
                            <a:extLst>
                              <a:ext uri="{A12FA001-AC4F-418D-AE19-62706E023703}">
                                <ahyp:hlinkClr xmlns:ahyp="http://schemas.microsoft.com/office/drawing/2018/hyperlinkcolor" val="tx"/>
                              </a:ext>
                            </a:extLst>
                          </a:hlinkClick>
                        </a:rPr>
                        <a:t>dos.fl.gov/elections/forms-publications/forms/forms-incorporated-in-rule/</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Rule 1S-2.034, F.A.C. (adopts the manual)</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4" invalidUrl="" action="" tgtFrame="" tooltip="Rule 1S-2.034, F.A.C. (adopts the manual)" history="1" highlightClick="0" endSnd="0">
                            <a:extLst>
                              <a:ext uri="{A12FA001-AC4F-418D-AE19-62706E023703}">
                                <ahyp:hlinkClr xmlns:ahyp="http://schemas.microsoft.com/office/drawing/2018/hyperlinkcolor" val="tx"/>
                              </a:ext>
                            </a:extLst>
                          </a:hlinkClick>
                        </a:rPr>
                        <a:t>flrules.org/gateway/ruleNo.asp?id=1S-2.034</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Ch. 2026-26, Laws of Fla. (ID change, Jan. 1, 2027)</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5" invalidUrl="" action="" tgtFrame="" tooltip="Ch. 2026-26, Laws of Fla. (ID change, Jan. 1, 2027)" history="1" highlightClick="0" endSnd="0">
                            <a:extLst>
                              <a:ext uri="{A12FA001-AC4F-418D-AE19-62706E023703}">
                                <ahyp:hlinkClr xmlns:ahyp="http://schemas.microsoft.com/office/drawing/2018/hyperlinkcolor" val="tx"/>
                              </a:ext>
                            </a:extLst>
                          </a:hlinkClick>
                        </a:rPr>
                        <a:t>laws.flrules.org/2026/26</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Florida Statutes, sections (Online Sunshine)</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6" invalidUrl="" action="" tgtFrame="" tooltip="s. 100.011, F.S." history="1" highlightClick="0" endSnd="0">
                            <a:extLst>
                              <a:ext uri="{A12FA001-AC4F-418D-AE19-62706E023703}">
                                <ahyp:hlinkClr xmlns:ahyp="http://schemas.microsoft.com/office/drawing/2018/hyperlinkcolor" val="tx"/>
                              </a:ext>
                            </a:extLst>
                          </a:hlinkClick>
                        </a:rPr>
                        <a:t>100.011</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7" invalidUrl="" action="" tgtFrame="" tooltip="s. 101.043, F.S." history="1" highlightClick="0" endSnd="0">
                            <a:extLst>
                              <a:ext uri="{A12FA001-AC4F-418D-AE19-62706E023703}">
                                <ahyp:hlinkClr xmlns:ahyp="http://schemas.microsoft.com/office/drawing/2018/hyperlinkcolor" val="tx"/>
                              </a:ext>
                            </a:extLst>
                          </a:hlinkClick>
                        </a:rPr>
                        <a:t>101.043</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8" invalidUrl="" action="" tgtFrame="" tooltip="s. 101.048, F.S." history="1" highlightClick="0" endSnd="0">
                            <a:extLst>
                              <a:ext uri="{A12FA001-AC4F-418D-AE19-62706E023703}">
                                <ahyp:hlinkClr xmlns:ahyp="http://schemas.microsoft.com/office/drawing/2018/hyperlinkcolor" val="tx"/>
                              </a:ext>
                            </a:extLst>
                          </a:hlinkClick>
                        </a:rPr>
                        <a:t>101.048</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9" invalidUrl="" action="" tgtFrame="" tooltip="s. 101.051, F.S." history="1" highlightClick="0" endSnd="0">
                            <a:extLst>
                              <a:ext uri="{A12FA001-AC4F-418D-AE19-62706E023703}">
                                <ahyp:hlinkClr xmlns:ahyp="http://schemas.microsoft.com/office/drawing/2018/hyperlinkcolor" val="tx"/>
                              </a:ext>
                            </a:extLst>
                          </a:hlinkClick>
                        </a:rPr>
                        <a:t>101.051</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0" invalidUrl="" action="" tgtFrame="" tooltip="s. 101.131, F.S." history="1" highlightClick="0" endSnd="0">
                            <a:extLst>
                              <a:ext uri="{A12FA001-AC4F-418D-AE19-62706E023703}">
                                <ahyp:hlinkClr xmlns:ahyp="http://schemas.microsoft.com/office/drawing/2018/hyperlinkcolor" val="tx"/>
                              </a:ext>
                            </a:extLst>
                          </a:hlinkClick>
                        </a:rPr>
                        <a:t>101.131</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1" invalidUrl="" action="" tgtFrame="" tooltip="s. 101.69, F.S." history="1" highlightClick="0" endSnd="0">
                            <a:extLst>
                              <a:ext uri="{A12FA001-AC4F-418D-AE19-62706E023703}">
                                <ahyp:hlinkClr xmlns:ahyp="http://schemas.microsoft.com/office/drawing/2018/hyperlinkcolor" val="tx"/>
                              </a:ext>
                            </a:extLst>
                          </a:hlinkClick>
                        </a:rPr>
                        <a:t>101.69</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2" invalidUrl="" action="" tgtFrame="" tooltip="s. 102.012, F.S." history="1" highlightClick="0" endSnd="0">
                            <a:extLst>
                              <a:ext uri="{A12FA001-AC4F-418D-AE19-62706E023703}">
                                <ahyp:hlinkClr xmlns:ahyp="http://schemas.microsoft.com/office/drawing/2018/hyperlinkcolor" val="tx"/>
                              </a:ext>
                            </a:extLst>
                          </a:hlinkClick>
                        </a:rPr>
                        <a:t>102.012</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3" invalidUrl="" action="" tgtFrame="" tooltip="s. 102.014, F.S." history="1" highlightClick="0" endSnd="0">
                            <a:extLst>
                              <a:ext uri="{A12FA001-AC4F-418D-AE19-62706E023703}">
                                <ahyp:hlinkClr xmlns:ahyp="http://schemas.microsoft.com/office/drawing/2018/hyperlinkcolor" val="tx"/>
                              </a:ext>
                            </a:extLst>
                          </a:hlinkClick>
                        </a:rPr>
                        <a:t>102.014</a:t>
                      </a:r>
                      <a:pPr indent="0" marL="0">
                        <a:buNone/>
                      </a:pPr>
                      <a:r>
                        <a:rPr lang="en-US" sz="1800" dirty="0">
                          <a:solidFill>
                            <a:srgbClr val="222222"/>
                          </a:solidFill>
                          <a:latin typeface="Segoe UI" pitchFamily="34" charset="0"/>
                          <a:ea typeface="Segoe UI" pitchFamily="34" charset="-122"/>
                          <a:cs typeface="Segoe UI" pitchFamily="34" charset="-120"/>
                        </a:rPr>
                        <a:t>, </a:t>
                      </a:r>
                      <a:pPr indent="0" marL="0">
                        <a:buNone/>
                      </a:pPr>
                      <a:r>
                        <a:rPr lang="en-US" sz="1800" u="sng" dirty="0">
                          <a:solidFill>
                            <a:srgbClr val="1D5C4D"/>
                          </a:solidFill>
                          <a:latin typeface="Segoe UI" pitchFamily="34" charset="0"/>
                          <a:ea typeface="Segoe UI" pitchFamily="34" charset="-122"/>
                          <a:cs typeface="Segoe UI" pitchFamily="34" charset="-120"/>
                          <a:hlinkClick r:id="rId14" invalidUrl="" action="" tgtFrame="" tooltip="s. 102.031, F.S." history="1" highlightClick="0" endSnd="0">
                            <a:extLst>
                              <a:ext uri="{A12FA001-AC4F-418D-AE19-62706E023703}">
                                <ahyp:hlinkClr xmlns:ahyp="http://schemas.microsoft.com/office/drawing/2018/hyperlinkcolor" val="tx"/>
                              </a:ext>
                            </a:extLst>
                          </a:hlinkClick>
                        </a:rPr>
                        <a:t>102.031</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Elections fraud complaint (Form DS-DE 34)</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15" invalidUrl="" action="" tgtFrame="" tooltip="Elections fraud complaint (Form DS-DE 34)" history="1" highlightClick="0" endSnd="0">
                            <a:extLst>
                              <a:ext uri="{A12FA001-AC4F-418D-AE19-62706E023703}">
                                <ahyp:hlinkClr xmlns:ahyp="http://schemas.microsoft.com/office/drawing/2018/hyperlinkcolor" val="tx"/>
                              </a:ext>
                            </a:extLst>
                          </a:hlinkClick>
                        </a:rPr>
                        <a:t>dos.fl.gov/elections/contacts/elections-fraud-complaint/</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222222"/>
                          </a:solidFill>
                          <a:latin typeface="Segoe UI" pitchFamily="34" charset="0"/>
                          <a:ea typeface="Segoe UI" pitchFamily="34" charset="-122"/>
                          <a:cs typeface="Segoe UI" pitchFamily="34" charset="-120"/>
                        </a:rPr>
                        <a:t>Sample County SOE: poll workers</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c>
                  <a:txBody>
                    <a:bodyPr/>
                    <a:lstStyle/>
                    <a:p>
                      <a:pPr indent="0" marL="0">
                        <a:buNone/>
                      </a:pPr>
                      <a:r>
                        <a:rPr lang="en-US" sz="1800" u="sng" dirty="0">
                          <a:solidFill>
                            <a:srgbClr val="1D5C4D"/>
                          </a:solidFill>
                          <a:latin typeface="Segoe UI" pitchFamily="34" charset="0"/>
                          <a:ea typeface="Segoe UI" pitchFamily="34" charset="-122"/>
                          <a:cs typeface="Segoe UI" pitchFamily="34" charset="-120"/>
                          <a:hlinkClick r:id="rId16" invalidUrl="" action="" tgtFrame="" tooltip="Sample County SOE: poll workers" history="1" highlightClick="0" endSnd="0">
                            <a:extLst>
                              <a:ext uri="{A12FA001-AC4F-418D-AE19-62706E023703}">
                                <ahyp:hlinkClr xmlns:ahyp="http://schemas.microsoft.com/office/drawing/2018/hyperlinkcolor" val="tx"/>
                              </a:ext>
                            </a:extLst>
                          </a:hlinkClick>
                        </a:rPr>
                        <a:t>samplecounty.example/pollworkers</a:t>
                      </a:r>
                      <a:endParaRPr lang="en-US" sz="1800" dirty="0">
                        <a:latin typeface="Segoe UI" charset="0"/>
                        <a:ea typeface="Segoe UI" charset="0"/>
                        <a:cs typeface="Segoe UI" charset="0"/>
                      </a:endParaRPr>
                    </a:p>
                  </a:txBody>
                  <a:tcPr marL="91440" marR="91440" marT="45720" marB="45720" anchor="ctr">
                    <a:lnL w="9525" cap="flat" cmpd="sng" algn="ctr">
                      <a:solidFill>
                        <a:srgbClr val="C9D8D2"/>
                      </a:solidFill>
                      <a:prstDash val="solid"/>
                      <a:round/>
                      <a:headEnd type="none" w="med" len="med"/>
                      <a:tailEnd type="none" w="med" len="med"/>
                    </a:lnL>
                    <a:lnR w="9525" cap="flat" cmpd="sng" algn="ctr">
                      <a:solidFill>
                        <a:srgbClr val="C9D8D2"/>
                      </a:solidFill>
                      <a:prstDash val="solid"/>
                      <a:round/>
                      <a:headEnd type="none" w="med" len="med"/>
                      <a:tailEnd type="none" w="med" len="med"/>
                    </a:lnR>
                    <a:lnT w="9525" cap="flat" cmpd="sng" algn="ctr">
                      <a:solidFill>
                        <a:srgbClr val="C9D8D2"/>
                      </a:solidFill>
                      <a:prstDash val="solid"/>
                      <a:round/>
                      <a:headEnd type="none" w="med" len="med"/>
                      <a:tailEnd type="none" w="med" len="med"/>
                    </a:lnT>
                    <a:lnB w="9525" cap="flat" cmpd="sng" algn="ctr">
                      <a:solidFill>
                        <a:srgbClr val="C9D8D2"/>
                      </a:solidFill>
                      <a:prstDash val="solid"/>
                      <a:round/>
                      <a:headEnd type="none" w="med" len="med"/>
                      <a:tailEnd type="none" w="med" len="med"/>
                    </a:lnB>
                    <a:solidFill>
                      <a:srgbClr val="FFFFFF"/>
                    </a:solidFill>
                  </a:tcPr>
                </a:tc>
              </a:tr>
            </a:tbl>
          </a:graphicData>
        </a:graphic>
      </p:graphicFrame>
      <p:sp>
        <p:nvSpPr>
          <p:cNvPr id="7" name="Text 2"/>
          <p:cNvSpPr txBox="1"/>
          <p:nvPr/>
        </p:nvSpPr>
        <p:spPr>
          <a:xfrm>
            <a:off x="548640" y="5760720"/>
            <a:ext cx="11094415" cy="411480"/>
          </a:xfrm>
          <a:prstGeom prst="rect">
            <a:avLst/>
          </a:prstGeom>
          <a:noFill/>
          <a:ln/>
        </p:spPr>
        <p:txBody>
          <a:bodyPr wrap="square" lIns="0" tIns="0" rIns="0" bIns="0" rtlCol="0" anchor="t"/>
          <a:lstStyle/>
          <a:p>
            <a:pPr indent="0" marL="0">
              <a:buNone/>
            </a:pPr>
            <a:r>
              <a:rPr lang="en-US" sz="1800" i="1" dirty="0">
                <a:solidFill>
                  <a:srgbClr val="5B6B66"/>
                </a:solidFill>
                <a:latin typeface="Segoe UI" pitchFamily="34" charset="0"/>
                <a:ea typeface="Segoe UI" pitchFamily="34" charset="-122"/>
                <a:cs typeface="Segoe UI" pitchFamily="34" charset="-120"/>
              </a:rPr>
              <a:t>Links checked September 27, 2026. Sample County is fictional.</a:t>
            </a:r>
            <a:endParaRPr lang="en-US" sz="1800" dirty="0"/>
          </a:p>
        </p:txBody>
      </p:sp>
      <p:sp>
        <p:nvSpPr>
          <p:cNvPr id="8" name="Slide number"/>
          <p:cNvSpPr txBox="1"/>
          <p:nvPr/>
        </p:nvSpPr>
        <p:spPr>
          <a:xfrm>
            <a:off x="10728655" y="6382512"/>
            <a:ext cx="914400" cy="256032"/>
          </a:xfrm>
          <a:prstGeom prst="rect">
            <a:avLst/>
          </a:prstGeom>
          <a:noFill/>
          <a:ln/>
        </p:spPr>
        <p:txBody>
          <a:bodyPr wrap="square" lIns="0" tIns="0" rIns="0" bIns="0" rtlCol="0" anchor="ctr"/>
          <a:lstStyle/>
          <a:p>
            <a:pPr algn="r" indent="0" marL="0">
              <a:buNone/>
            </a:pPr>
            <a:r>
              <a:rPr lang="en-US" sz="1000" dirty="0">
                <a:solidFill>
                  <a:srgbClr val="5B6B66"/>
                </a:solidFill>
                <a:latin typeface="Segoe UI" pitchFamily="34" charset="0"/>
                <a:ea typeface="Segoe UI" pitchFamily="34" charset="-122"/>
                <a:cs typeface="Segoe UI" pitchFamily="34" charset="-120"/>
              </a:rPr>
              <a:t>38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egoe U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Sample County Supervisor of Elections (fictional)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Poll Worker Guide: Your First Election</dc:title>
  <dc:subject>PptxGenJS Presentation</dc:subject>
  <dc:creator>Sample County Supervisor of Elections</dc:creator>
  <cp:lastModifiedBy>Sample County Supervisor of Elections</cp:lastModifiedBy>
  <cp:revision>1</cp:revision>
  <dcterms:created xsi:type="dcterms:W3CDTF">2026-09-27T14:27:42Z</dcterms:created>
  <dcterms:modified xsi:type="dcterms:W3CDTF">2026-09-27T14:27:42Z</dcterms:modified>
</cp:coreProperties>
</file>