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walk through Election Day in order, from set-up to returning materials, using the state's Polling Place Procedures Manual (form DS-DE 11, effective July 2024). The manual guides clerks, inspectors, and deputy sheriffs, and if it ever differs from a county procedure, the state manual controls (manual p. 1). This deck supports the Division of Elections' statewide training curriculum; it doesn't replace it (s. 102.014(1), F.S.). Clerks need at least 3 hours and inspectors at least 2 hours of training before each election (s. 102.014(4)). Voting equipment steps are not in this deck: follow your county's equipment training.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covers the morning: when to arrive, what the election team sets up, and how everyone works once the doors open. Sources: manual Chapter II, Before Polls Open (pp. 7–12), and Chapter III, While Polls are Open (pp. 13–16).</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election team must arrive at its polling place no later than 6 a.m., and the polls must be ready to open and must open by 7 a.m. (manual p. 7). Before opening, confirm that every poll worker has signed the poll worker oath, and compare the ballots or ballot information with the sample ballot and certify in writing that the names, numbers, and letters agree (p. 8). The election board handles issues inside the polling room; the deputy organizes things outside (p. 7). The public may watch set-up from a designated area but must leave when the polls open (p. 7). For equipment set-up, follow your county's equipment training.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set-up steps come from manual p. 8. Accessible voting equipment is set up and checked every time, whether or not anyone is expected to use it, and kept working all day. Booths are placed for privacy. Required signs and notices go up in English, Spanish, and any other language required in the county (pp. 8–9). The clerk or Supervisor marks the 150-foot no-solicitation zone from the entrance (p. 10). Also on p. 8: everyone wears a badge showing their role, set up an area where poll watchers can see check-in, and work with the site to disable or cover security cameras in the polling room.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workers must stay nonpartisan while on duty (manual p. 13): no campaign clothing or items, and no talk about candidates, parties, or issues with voters, poll watchers, or each other (p. 14). Voters, on the other hand, may wear campaign items when they come in to vote (p. 14). Avoid personal electronics (p. 13). Candidates and the media may enter the polling room only to vote (p. 13). Approved poll watchers may watch check-in but may not talk to voters, and they bring questions to the clerk (p. 15). No photography in the polling room, except that voters may photograph their own ballot (pp. 14, 16).</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follows Chapter IV of the manual, Voter Check-In (pp. 17–22). Check-in has several key steps: find the voter on the precinct register, check photo ID, compare signatures, confirm the address, and decide whether the voter gets a regular ballot or a provisional ballot (p. 17).</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voter must show a current and valid photo ID with signature (manual p. 17). If the photo ID has no signature, the voter also shows an ID with a signature, such as a credit card or library card. The ID can't be a photocopy or an electronic image. Page 17 lists every acceptable photo ID. Compare the photo with the person in front of you, then compare the signature on the register or signature pad with the ID (p. 18). If you doubt the signatures match, the voter completes a signature affidavit. No acceptable ID, a photo that doesn't match, or a voter who won't sign the affidavit means a provisional ballot (p. 18). This follows the 07/2024 manual and is correct only for elections before January 1, 2027. From that date, ch. 2026-26 (s. 13) shortens the photo ID list: student IDs, debit and credit cards, and retirement center, neighborhood association, and public assistance IDs come off it. Check the credit card example above against the new list, and check for a newer edition of the manual before training for any 2027 election.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'not on the list' problems are search problems. If your electronic poll book can scan a Florida driver license or ID card, scan it first (manual p. 18). Then search for name variations: hyphenated names, multiple surnames, special characters such as ñ or accents, and same or similar names such as Jr. and Sr. (pp. 18–19). Search features differ by e-poll book, so follow your county's training (p. 19). Next, ask whether the name or address changed. If not, contact the Supervisor's office. If you still can't find the voter or can't reach the office, follow the provisional ballot procedure (p. 19).</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voter whether they have an address change or update (manual p. 19). For a move within the county, the voter completes an address change affirmation or a voter registration application (p. 20). On Election Day, if the new address is in a different polling place, direct the voter there. If the voter insists they're in the right precinct, follow the provisional ballot procedure (p. 20). Moves from another Florida county depend on whether you use electronic poll books or paper registers, so check p. 20 and your county's training. For a name change, the voter completes an affirmation or application before check-in continues (p. 21). Address-protected voters get a private, discreet process set by the Supervisor (pp. 20–21).</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 student ID is an acceptable photo ID, but if it has no signature, the voter must also show an ID with a signature, such as a credit card or library card (manual p. 17). Why not C? A signature comparison is still required (p. 17). Why not A? Even a voter with no acceptable ID is allowed to vote a provisional ballot (p. 18), and this voter only needs a second ID. This question follows the 07/2024 manual. From January 1, 2027, a student ID is not on the photo ID list (ch. 2026-26, s. 13), so use it only for elections before that date.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covers the situations that slow a line down: provisional ballots, voters who asked for a mail ballot, spoiled and abandoned ballots, voters who need help, upset voters, and emergencies. Sources: manual Chapter V, Voting Process (pp. 23–29); Chapter VI, Assistance at the Polls (p. 30); Chapter VII, Voters with Disabilities (pp. 31–33); and Chapter X, Contingency (p. 39).</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provisional ballot is a fail-safe under federal and state law (manual p. 23). Pages 23–24 list every person who must be allowed to vote one. The common cases: no acceptable photo ID with signature; the voter isn't on the register and you can't verify registration, or the voter says they're entitled to vote; the voter has been challenged, or the register notes that an election official says the voter may not be eligible; you can't verify whether the office received the voter's mail ballot; or you can't get through to the Supervisor's office (pp. 23–24).</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the voter completes and signs the Provisional Ballot Voter's Certificate and Affirmation in front of the poll worker. Step 2: the poll worker who witnesses the signature signs too and writes the election date, the precinct or ballot style, and the specific reason. Step 3: the voter gets the ballot. Step 4: the voter puts the voted ballot in the secrecy envelope, puts that in the provisional ballot envelope, and seals it (manual p. 25). Give the Notice of Rights no later than when the envelope goes into the provisional ballot box (pp. 24–25). The voter may give the Supervisor more evidence of eligibility until 5 p.m. on the second day after the election (p. 24). Provisional ballots stay sealed and are never tabulated at the polls (p. 25).</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voter who asked for a mail ballot can still vote at the polls (manual p. 26). If the voter brings the mail ballot, it must be surrendered before the voter gets a ballot (p. 14). The voter, or a poll worker if the voter prefers, cancels it by notching, cutting, or tearing through the timing marks; secure it for return to the office (p. 27). If the voter didn't bring it, confirm with the Supervisor's office that it hasn't been received. A mail ballot counts as cast once the office receives it. Not received: the office authorizes the voter to vote. Received but the voter says they didn't return it, or you can't verify: provisional ballot (p. 26).</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voter makes a mistake and the ballot hasn't been cast in the tabulator, the voter may get another ballot (manual p. 26). A voter gets up to three attempts, including the first. The voter, or a poll worker if the voter prefers, notches, cuts, or tears through the timing marks so the spoiled ballot can't be counted, and spoiled ballots are secured for return to the office (p. 26). If a voter checks in but doesn't want to vote, treat the blank ballot as spoiled (p. 28). If a voter leaves a ballot in the booth or near the tabulator, put it in an envelope or container marked 'unscanned ballot' for the canvassing board, and don't tabulate it (p. 29). For ballots the tabulator rejects, follow your county's equipment training (p. 34).</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voters have the right to ask for and receive help for any reason, from any person they choose except their employer, the employer's agent, or a union representative (manual p. 30). The voter fills out a Declaration to Secure Assistance, and the helper fills out a Declaration to Provide Assistance (pp. 30–31). If poll workers help with the ballot or the equipment, two poll workers of different political parties help if present, or two of the same party if not. After giving instructions, leave the voter to vote in secret, and never suggest how to vote (p. 30). Language help can come from a bilingual poll worker, an interpreter, or phone or virtual translation, depending on your county (p. 30).</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disabilities aren't visible (manual p. 31). Treat every voter with dignity and respect, be patient, and speak directly to the voter even if a companion, caregiver, or interpreter is there. Treat wheelchairs, canes, and walkers as part of the voter, and always ask before touching them (pp. 31–32). Don't talk to, distract, or touch a service animal (p. 33). Offer a voter who is blind or has low vision the accessible voting device; they may also bring a person they choose, or ask two election officials, into the booth (p. 33). Use people-first language (p. 31). This slide doesn't replace the required disability etiquette and sensitivity training (s. 102.014(7), F.S.).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Voters get upset for real reasons: being told they can't do something, being sent to another location, or questions about their registration (manual p. 29). Stay calm and professional, keep voices down, watch your body language, listen, and try to find a solution. If a voter becomes very angry or threatening, ask the clerk or deputy to help. Document problems and how they were resolved (p. 29). In a medical or other emergency, call 911 first, then call the Supervisor of Elections to report it (p. 39). For a power outage, follow your county's equipment procedures, and know your county's emergency and evacuation plan (p. 39).</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If you can't verify whether the office received the mail ballot, the voter is allowed to vote a provisional ballot (manual p. 26; also listed on p. 24). Why not B? A regular ballot is for when the office confirms it has not received the mail ballot (p. 26). Why not A? Asking for a mail ballot doesn't stop anyone from voting at the polls (p. 26).</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follows Chapter IX of the manual, Closing the Polls (pp. 36–38): the closing announcement, voters still in line, securing equipment, ballot accounting, posting results, and returning everything to the Supervisor's office.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7 p.m. on Election Day, or the scheduled closing hour during early voting, the clerk or other designated official announces that the polls are closed and that anyone already in line will be allowed to vote (manual p. 36). Mark the end of the line, for example with the deputy standing behind the last person (p. 36). Florida law says anyone in line at the official closing time votes (s. 100.011(1), F.S.). Once everyone in line has voted, secure the voting devices so no more ballots can be cast, and follow your county's equipment procedures. Don't shut equipment down before the closing announcement and the end of voting (p. 36). After voting ends, the public, including poll watchers, may watch the closing (p. 36).</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leaving, the election board reconciles (manual p. 37). First, the voted, unused, provisional, unscanned, and spoiled ballots and ballot stubs must match the number of ballots the Supervisor issued; check every emergency and auxiliary bin. Second, the number of voters must equal the ballots cast on the tabulator plus the provisional ballots (p. 37). If there's a difference, recount the signatures, check-ins, or authority slips; if it's still off, the clerk reports it in writing, with the reason if known (p. 38). No more than three people may be near the election officials while they reconcile (p. 37). Follow any extra accounting steps your Supervisor sets (p. 36). Ballot stubs: from January 1, 2027, ch. 2026-26 (s. 18) deletes the step of taking the stub off a spoiled ballot and putting it in an envelope, so check this slide against the new manual for any later election.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election board posts the results for each office or ballot item at the polls as each count is completed (manual p. 38). The inspectors and clerk draw up and sign a certificate of results on the Supervisor's form, and it goes to the Supervisor securely sealed (p. 38). Ballot boxes, ballots, ballot stubs, and all papers are sealed by the inspectors and sent to the Supervisor's office. Registration books and poll lists don't go in the ballot boxes; they're returned to the Supervisor separately (p. 38). All provisional ballots stay sealed in their envelopes and go back to the Supervisor after the polls close (p. 25). Ballot stubs: see the note on the previous slide about the January 1, 2027 change (ch. 2026-26, s. 18). [NEED: Sample County's return site and drop-off steps]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At 7 p.m. the clerk announces that the polls are closed and that anyone already in line will be allowed to vote; mark the end of the line, for example with the deputy behind the last person (manual p. 36; s. 100.011(1), F.S.). Why not C? Provisional ballots after closing time are only for people who vote because a court or other order extended the hours, and those ballots are kept separate (pp. 25, 36).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procedure in this deck cites the manual page or statute in its speaker notes. Check them against the edition you train from.</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1143000"/>
          </a:xfrm>
          <a:prstGeom prst="rect">
            <a:avLst/>
          </a:prstGeom>
          <a:solidFill>
            <a:srgbClr val="0F2E4C"/>
          </a:solidFill>
          <a:ln/>
        </p:spPr>
      </p:sp>
      <p:sp>
        <p:nvSpPr>
          <p:cNvPr id="3" name="Shape 1"/>
          <p:cNvSpPr/>
          <p:nvPr/>
        </p:nvSpPr>
        <p:spPr>
          <a:xfrm>
            <a:off x="0" y="1143000"/>
            <a:ext cx="12192000" cy="73152"/>
          </a:xfrm>
          <a:prstGeom prst="rect">
            <a:avLst/>
          </a:prstGeom>
          <a:solidFill>
            <a:srgbClr val="F2B544"/>
          </a:solidFill>
          <a:ln/>
        </p:spPr>
      </p:sp>
      <p:sp>
        <p:nvSpPr>
          <p:cNvPr id="4" name="Text 2"/>
          <p:cNvSpPr/>
          <p:nvPr>
            <p:ph type="title"/>
          </p:nvPr>
        </p:nvSpPr>
        <p:spPr>
          <a:xfrm>
            <a:off x="457200" y="182880"/>
            <a:ext cx="11247120" cy="777240"/>
          </a:xfrm>
          <a:prstGeom prst="rect">
            <a:avLst/>
          </a:prstGeom>
          <a:noFill/>
          <a:ln/>
        </p:spPr>
        <p:txBody>
          <a:bodyPr wrap="square" rtlCol="0"/>
          <a:lstStyle>
            <a:lvl1pPr algn="l" indent="0" marL="0">
              <a:buNone/>
              <a:defRPr lang="en-US" sz="3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3400" dirty="0"/>
          </a:p>
        </p:txBody>
      </p:sp>
      <p:sp>
        <p:nvSpPr>
          <p:cNvPr id="5" name="Text 2"/>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4A5465"/>
                </a:solidFill>
                <a:latin typeface="Segoe UI" pitchFamily="34" charset="0"/>
                <a:ea typeface="Segoe UI" pitchFamily="34" charset="-122"/>
                <a:cs typeface="Segoe UI" pitchFamily="34" charset="-120"/>
              </a:rPr>
              <a:t>DRAFT FOR REVIEW · SAMPLE training deck. Sample County is fictional. Source: Polling Place Procedures Manual, DS-DE 11, Eff. 07/24.</a:t>
            </a:r>
            <a:endParaRPr lang="en-US" sz="12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0F2E4C"/>
        </a:solidFill>
      </p:bgPr>
    </p:bg>
    <p:spTree>
      <p:nvGrpSpPr>
        <p:cNvPr id="1" name=""/>
        <p:cNvGrpSpPr/>
        <p:nvPr/>
      </p:nvGrpSpPr>
      <p:grpSpPr>
        <a:xfrm>
          <a:off x="0" y="0"/>
          <a:ext cx="0" cy="0"/>
          <a:chOff x="0" y="0"/>
          <a:chExt cx="0" cy="0"/>
        </a:xfrm>
      </p:grpSpPr>
      <p:sp>
        <p:nvSpPr>
          <p:cNvPr id="2" name="Shape 0"/>
          <p:cNvSpPr/>
          <p:nvPr/>
        </p:nvSpPr>
        <p:spPr>
          <a:xfrm>
            <a:off x="0" y="4206240"/>
            <a:ext cx="12192000" cy="91440"/>
          </a:xfrm>
          <a:prstGeom prst="rect">
            <a:avLst/>
          </a:prstGeom>
          <a:solidFill>
            <a:srgbClr val="F2B544"/>
          </a:solidFill>
          <a:ln/>
        </p:spPr>
      </p:sp>
      <p:sp>
        <p:nvSpPr>
          <p:cNvPr id="3" name="Text 1"/>
          <p:cNvSpPr/>
          <p:nvPr>
            <p:ph type="title"/>
          </p:nvPr>
        </p:nvSpPr>
        <p:spPr>
          <a:xfrm>
            <a:off x="731520" y="1097280"/>
            <a:ext cx="10698480" cy="1463040"/>
          </a:xfrm>
          <a:prstGeom prst="rect">
            <a:avLst/>
          </a:prstGeom>
          <a:noFill/>
          <a:ln/>
        </p:spPr>
        <p:txBody>
          <a:bodyPr wrap="square" rtlCol="0"/>
          <a:lstStyle>
            <a:lvl1pPr algn="l" indent="0" marL="0">
              <a:buNone/>
              <a:defRPr lang="en-US" sz="50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5000" dirty="0"/>
          </a:p>
        </p:txBody>
      </p:sp>
      <p:sp>
        <p:nvSpPr>
          <p:cNvPr id="4" name="Text 1"/>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D6DEE8"/>
                </a:solidFill>
                <a:latin typeface="Segoe UI" pitchFamily="34" charset="0"/>
                <a:ea typeface="Segoe UI" pitchFamily="34" charset="-122"/>
                <a:cs typeface="Segoe UI" pitchFamily="34" charset="-120"/>
              </a:rPr>
              <a:t>DRAFT FOR REVIEW · SAMPLE training deck. Sample County is fictional. Source: Polling Place Procedures Manual, DS-DE 11, Eff. 07/24.</a:t>
            </a:r>
            <a:endParaRPr lang="en-US"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p:bg>
      <p:bgPr>
        <a:solidFill>
          <a:srgbClr val="0F2E4C"/>
        </a:solidFill>
      </p:bgPr>
    </p:bg>
    <p:spTree>
      <p:nvGrpSpPr>
        <p:cNvPr id="1" name=""/>
        <p:cNvGrpSpPr/>
        <p:nvPr/>
      </p:nvGrpSpPr>
      <p:grpSpPr>
        <a:xfrm>
          <a:off x="0" y="0"/>
          <a:ext cx="0" cy="0"/>
          <a:chOff x="0" y="0"/>
          <a:chExt cx="0" cy="0"/>
        </a:xfrm>
      </p:grpSpPr>
      <p:sp>
        <p:nvSpPr>
          <p:cNvPr id="2" name="Shape 0"/>
          <p:cNvSpPr/>
          <p:nvPr/>
        </p:nvSpPr>
        <p:spPr>
          <a:xfrm>
            <a:off x="731520" y="3794760"/>
            <a:ext cx="2011680" cy="109728"/>
          </a:xfrm>
          <a:prstGeom prst="rect">
            <a:avLst/>
          </a:prstGeom>
          <a:solidFill>
            <a:srgbClr val="F2B544"/>
          </a:solidFill>
          <a:ln/>
        </p:spPr>
      </p:sp>
      <p:sp>
        <p:nvSpPr>
          <p:cNvPr id="3" name="Text 1"/>
          <p:cNvSpPr/>
          <p:nvPr>
            <p:ph type="title"/>
          </p:nvPr>
        </p:nvSpPr>
        <p:spPr>
          <a:xfrm>
            <a:off x="731520" y="1737360"/>
            <a:ext cx="10698480" cy="1874520"/>
          </a:xfrm>
          <a:prstGeom prst="rect">
            <a:avLst/>
          </a:prstGeom>
          <a:noFill/>
          <a:ln/>
        </p:spPr>
        <p:txBody>
          <a:bodyPr wrap="square" rtlCol="0"/>
          <a:lstStyle>
            <a:lvl1pPr algn="l" indent="0" marL="0">
              <a:buNone/>
              <a:defRPr lang="en-US" sz="4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400" dirty="0"/>
          </a:p>
        </p:txBody>
      </p:sp>
      <p:sp>
        <p:nvSpPr>
          <p:cNvPr id="4" name="Text 1"/>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D6DEE8"/>
                </a:solidFill>
                <a:latin typeface="Segoe UI" pitchFamily="34" charset="0"/>
                <a:ea typeface="Segoe UI" pitchFamily="34" charset="-122"/>
                <a:cs typeface="Segoe UI" pitchFamily="34" charset="-120"/>
              </a:rPr>
              <a:t>DRAFT FOR REVIEW · SAMPLE training deck. Sample County is fictional. Source: Polling Place Procedures Manual, DS-DE 11, Eff. 07/24.</a:t>
            </a:r>
            <a:endParaRPr lang="en-US" sz="12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type="title"/>
          </p:nvPr>
        </p:nvSpPr>
        <p:spPr>
          <a:xfrm>
            <a:off x="731520" y="1097280"/>
            <a:ext cx="10698480" cy="1463040"/>
          </a:xfrm>
          <a:prstGeom prst="rect">
            <a:avLst/>
          </a:prstGeom>
          <a:noFill/>
          <a:ln/>
        </p:spPr>
        <p:txBody>
          <a:bodyPr wrap="square" rtlCol="0" anchor="b"/>
          <a:lstStyle/>
          <a:p>
            <a:pPr algn="l" indent="0" marL="0">
              <a:buNone/>
            </a:pPr>
            <a:r>
              <a:rPr lang="en-US" sz="5000" b="1" dirty="0">
                <a:solidFill>
                  <a:srgbClr val="FFFFFF"/>
                </a:solidFill>
                <a:latin typeface="Segoe UI" pitchFamily="34" charset="0"/>
                <a:ea typeface="Segoe UI" pitchFamily="34" charset="-122"/>
                <a:cs typeface="Segoe UI" pitchFamily="34" charset="-120"/>
              </a:rPr>
              <a:t>Poll Worker Training: Election Day</a:t>
            </a:r>
            <a:endParaRPr lang="en-US" sz="5000" dirty="0"/>
          </a:p>
        </p:txBody>
      </p:sp>
      <p:sp>
        <p:nvSpPr>
          <p:cNvPr id="3" name="Text 1"/>
          <p:cNvSpPr/>
          <p:nvPr/>
        </p:nvSpPr>
        <p:spPr>
          <a:xfrm>
            <a:off x="731520" y="2697480"/>
            <a:ext cx="10698480" cy="118872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Sample County · Built from the state's Polling Place Procedures Manual (DS-DE 11, Eff. 07/24)</a:t>
            </a:r>
            <a:endParaRPr lang="en-US" sz="2800" dirty="0"/>
          </a:p>
        </p:txBody>
      </p:sp>
      <p:sp>
        <p:nvSpPr>
          <p:cNvPr id="4" name="Text 2"/>
          <p:cNvSpPr/>
          <p:nvPr/>
        </p:nvSpPr>
        <p:spPr>
          <a:xfrm>
            <a:off x="731520" y="4480560"/>
            <a:ext cx="10789920" cy="960120"/>
          </a:xfrm>
          <a:prstGeom prst="rect">
            <a:avLst/>
          </a:prstGeom>
          <a:noFill/>
          <a:ln/>
        </p:spPr>
        <p:txBody>
          <a:bodyPr wrap="square" rtlCol="0" anchor="t"/>
          <a:lstStyle/>
          <a:p>
            <a:pPr indent="0" marL="0">
              <a:buNone/>
            </a:pPr>
            <a:r>
              <a:rPr lang="en-US" sz="2200" dirty="0">
                <a:solidFill>
                  <a:srgbClr val="FFFFFF"/>
                </a:solidFill>
                <a:latin typeface="Segoe UI" pitchFamily="34" charset="0"/>
                <a:ea typeface="Segoe UI" pitchFamily="34" charset="-122"/>
                <a:cs typeface="Segoe UI" pitchFamily="34" charset="-120"/>
              </a:rPr>
              <a:t>For clerks and inspectors</a:t>
            </a:r>
            <a:pPr indent="0" marL="0">
              <a:buNone/>
            </a:pPr>
            <a:r>
              <a:rPr lang="en-US" sz="2200" dirty="0">
                <a:solidFill>
                  <a:srgbClr val="FFFFFF"/>
                </a:solidFill>
                <a:latin typeface="Segoe UI" pitchFamily="34" charset="0"/>
                <a:ea typeface="Segoe UI" pitchFamily="34" charset="-122"/>
                <a:cs typeface="Segoe UI" pitchFamily="34" charset="-120"/>
              </a:rPr>
              <a:t>  ·  </a:t>
            </a:r>
            <a:pPr indent="0" marL="0">
              <a:buNone/>
            </a:pPr>
            <a:r>
              <a:rPr lang="en-US" sz="2200" dirty="0">
                <a:solidFill>
                  <a:srgbClr val="FFFFFF"/>
                </a:solidFill>
                <a:latin typeface="Segoe UI" pitchFamily="34" charset="0"/>
                <a:ea typeface="Segoe UI" pitchFamily="34" charset="-122"/>
                <a:cs typeface="Segoe UI" pitchFamily="34" charset="-120"/>
              </a:rPr>
              <a:t>Follow your county's equipment training</a:t>
            </a:r>
            <a:pPr indent="0" marL="0">
              <a:buNone/>
            </a:pPr>
            <a:r>
              <a:rPr lang="en-US" sz="2200" dirty="0">
                <a:solidFill>
                  <a:srgbClr val="FFFFFF"/>
                </a:solidFill>
                <a:latin typeface="Segoe UI" pitchFamily="34" charset="0"/>
                <a:ea typeface="Segoe UI" pitchFamily="34" charset="-122"/>
                <a:cs typeface="Segoe UI" pitchFamily="34" charset="-120"/>
              </a:rPr>
              <a:t>  ·  </a:t>
            </a:r>
            <a:pPr indent="0" marL="0">
              <a:buNone/>
            </a:pPr>
            <a:r>
              <a:rPr lang="en-US" sz="2200" b="1" dirty="0">
                <a:solidFill>
                  <a:srgbClr val="F2B544"/>
                </a:solidFill>
                <a:latin typeface="Segoe UI" pitchFamily="34" charset="0"/>
                <a:ea typeface="Segoe UI" pitchFamily="34" charset="-122"/>
                <a:cs typeface="Segoe UI" pitchFamily="34" charset="-120"/>
              </a:rPr>
              <a:t>[NEED: date]</a:t>
            </a:r>
            <a:endParaRPr lang="en-US" sz="2200" dirty="0"/>
          </a:p>
        </p:txBody>
      </p:sp>
      <p:sp>
        <p:nvSpPr>
          <p:cNvPr id="5" name="Text 3"/>
          <p:cNvSpPr/>
          <p:nvPr/>
        </p:nvSpPr>
        <p:spPr>
          <a:xfrm>
            <a:off x="6217920" y="5577840"/>
            <a:ext cx="5486400" cy="594360"/>
          </a:xfrm>
          <a:prstGeom prst="rect">
            <a:avLst/>
          </a:prstGeom>
          <a:noFill/>
          <a:ln/>
        </p:spPr>
        <p:txBody>
          <a:bodyPr wrap="square" rtlCol="0" anchor="ctr"/>
          <a:lstStyle/>
          <a:p>
            <a:pPr algn="r" indent="0" marL="0">
              <a:buNone/>
            </a:pPr>
            <a:r>
              <a:rPr lang="en-US" sz="2000" i="1" dirty="0">
                <a:solidFill>
                  <a:srgbClr val="FFFFFF"/>
                </a:solidFill>
                <a:latin typeface="Segoe UI" pitchFamily="34" charset="0"/>
                <a:ea typeface="Segoe UI" pitchFamily="34" charset="-122"/>
                <a:cs typeface="Segoe UI" pitchFamily="34" charset="-120"/>
              </a:rPr>
              <a:t>[Your office logo here: use the real file]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type="title"/>
          </p:nvPr>
        </p:nvSpPr>
        <p:spPr>
          <a:xfrm>
            <a:off x="731520" y="1737360"/>
            <a:ext cx="10698480" cy="1874520"/>
          </a:xfrm>
          <a:prstGeom prst="rect">
            <a:avLst/>
          </a:prstGeom>
          <a:noFill/>
          <a:ln/>
        </p:spPr>
        <p:txBody>
          <a:bodyPr wrap="square" rtlCol="0" anchor="b"/>
          <a:lstStyle/>
          <a:p>
            <a:pPr algn="l" indent="0" marL="0">
              <a:buNone/>
            </a:pPr>
            <a:r>
              <a:rPr lang="en-US" sz="4400" b="1" dirty="0">
                <a:solidFill>
                  <a:srgbClr val="FFFFFF"/>
                </a:solidFill>
                <a:latin typeface="Segoe UI" pitchFamily="34" charset="0"/>
                <a:ea typeface="Segoe UI" pitchFamily="34" charset="-122"/>
                <a:cs typeface="Segoe UI" pitchFamily="34" charset="-120"/>
              </a:rPr>
              <a:t>Part 1: Opening the polls</a:t>
            </a:r>
            <a:endParaRPr lang="en-US" sz="4400" dirty="0"/>
          </a:p>
        </p:txBody>
      </p:sp>
      <p:sp>
        <p:nvSpPr>
          <p:cNvPr id="3" name="Text 1"/>
          <p:cNvSpPr/>
          <p:nvPr/>
        </p:nvSpPr>
        <p:spPr>
          <a:xfrm>
            <a:off x="731520" y="4114800"/>
            <a:ext cx="10698480" cy="109728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Before 7:00 a.m.: arrive, set up, and get ready</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Arrive and get ready</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Arrive by 6:00 a.m. </a:t>
            </a:r>
            <a:pPr indent="0" marL="0">
              <a:buNone/>
            </a:pPr>
            <a:r>
              <a:rPr lang="en-US" sz="2800" b="1" dirty="0">
                <a:solidFill>
                  <a:srgbClr val="8A5A00"/>
                </a:solidFill>
                <a:latin typeface="Segoe UI" pitchFamily="34" charset="0"/>
                <a:ea typeface="Segoe UI" pitchFamily="34" charset="-122"/>
                <a:cs typeface="Segoe UI" pitchFamily="34" charset="-120"/>
              </a:rPr>
              <a:t>[NEED: Sample County report time]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Polls must be ready and open by 7:00 a.m.</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Check that every poll worker signed the oath</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Compare ballots with the sample ballot; certify it in writing</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Set up equipment: follow your county's equipment training</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Set up for every voter</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Set up the accessible voting equipment, even if no one is expected to use it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Place booths so voters can't see each other's ballots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Keep paths and doorways clear; check the lighting</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Post required signs in English and Spanish</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Mark the 150-foot no-solicitation zone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While the polls are open</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Stay nonpartisan: no campaign buttons, shirts, or hats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Don't discuss candidates, parties, or issues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Stay off personal phones; focus on voters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Candidates and media may come in only to vote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photos, except voters photographing their own ballot</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type="title"/>
          </p:nvPr>
        </p:nvSpPr>
        <p:spPr>
          <a:xfrm>
            <a:off x="731520" y="1737360"/>
            <a:ext cx="10698480" cy="1874520"/>
          </a:xfrm>
          <a:prstGeom prst="rect">
            <a:avLst/>
          </a:prstGeom>
          <a:noFill/>
          <a:ln/>
        </p:spPr>
        <p:txBody>
          <a:bodyPr wrap="square" rtlCol="0" anchor="b"/>
          <a:lstStyle/>
          <a:p>
            <a:pPr algn="l" indent="0" marL="0">
              <a:buNone/>
            </a:pPr>
            <a:r>
              <a:rPr lang="en-US" sz="4400" b="1" dirty="0">
                <a:solidFill>
                  <a:srgbClr val="FFFFFF"/>
                </a:solidFill>
                <a:latin typeface="Segoe UI" pitchFamily="34" charset="0"/>
                <a:ea typeface="Segoe UI" pitchFamily="34" charset="-122"/>
                <a:cs typeface="Segoe UI" pitchFamily="34" charset="-120"/>
              </a:rPr>
              <a:t>Part 2: Checking in voters</a:t>
            </a:r>
            <a:endParaRPr lang="en-US" sz="4400" dirty="0"/>
          </a:p>
        </p:txBody>
      </p:sp>
      <p:sp>
        <p:nvSpPr>
          <p:cNvPr id="3" name="Text 1"/>
          <p:cNvSpPr/>
          <p:nvPr/>
        </p:nvSpPr>
        <p:spPr>
          <a:xfrm>
            <a:off x="731520" y="4114800"/>
            <a:ext cx="10698480" cy="109728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Precinct register, photo ID, signature, and address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Photo ID and signature</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shows a current, valid photo ID with a signature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signature on it? Ask for a second ID that has one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photocopies or electronic images of an ID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Compare the photo, then compare the signatures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Signatures differ? Voter completes a signature affidavit</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Can't find the voter?</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Scan the driver license or state ID first, if your e-poll book can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Try name variations: hyphens, two last names, accents, Jr. or Sr.</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Ask whether the voter's name or address changed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change? Call the Supervisor's office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Still can't confirm? Offer a provisional ballot</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Address and name changes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Ask every voter about address changes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Moved within the county? Fill out an address change affirmation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New precinct on Election Day? Direct the voter to the right polling place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Name changed? Affirmation or registration form first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Address protected? Use your Supervisor's private process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Knowledge check 1</a:t>
            </a:r>
            <a:endParaRPr lang="en-US" sz="3400" dirty="0"/>
          </a:p>
        </p:txBody>
      </p:sp>
      <p:sp>
        <p:nvSpPr>
          <p:cNvPr id="3" name="Graphic 1" descr="Gold bar marking the question"/>
          <p:cNvSpPr/>
          <p:nvPr/>
        </p:nvSpPr>
        <p:spPr>
          <a:xfrm>
            <a:off x="731520" y="1600200"/>
            <a:ext cx="109728" cy="1143000"/>
          </a:xfrm>
          <a:prstGeom prst="rect">
            <a:avLst/>
          </a:prstGeom>
          <a:solidFill>
            <a:srgbClr val="F2B544"/>
          </a:solidFill>
          <a:ln w="12700">
            <a:solidFill>
              <a:srgbClr val="F2B544"/>
            </a:solidFill>
            <a:prstDash val="solid"/>
          </a:ln>
        </p:spPr>
      </p:sp>
      <p:sp>
        <p:nvSpPr>
          <p:cNvPr id="4" name="Text 2"/>
          <p:cNvSpPr/>
          <p:nvPr/>
        </p:nvSpPr>
        <p:spPr>
          <a:xfrm>
            <a:off x="1005840" y="1554480"/>
            <a:ext cx="10607040" cy="1234440"/>
          </a:xfrm>
          <a:prstGeom prst="rect">
            <a:avLst/>
          </a:prstGeom>
          <a:noFill/>
          <a:ln/>
        </p:spPr>
        <p:txBody>
          <a:bodyPr wrap="square" rtlCol="0" anchor="ctr"/>
          <a:lstStyle/>
          <a:p>
            <a:pPr indent="0" marL="0">
              <a:buNone/>
            </a:pPr>
            <a:r>
              <a:rPr lang="en-US" sz="2800" b="1" dirty="0">
                <a:solidFill>
                  <a:srgbClr val="0F2E4C"/>
                </a:solidFill>
                <a:latin typeface="Segoe UI" pitchFamily="34" charset="0"/>
                <a:ea typeface="Segoe UI" pitchFamily="34" charset="-122"/>
                <a:cs typeface="Segoe UI" pitchFamily="34" charset="-120"/>
              </a:rPr>
              <a:t>A voter shows a student ID (ends 2027) with a photo but no signature. What do you do?</a:t>
            </a:r>
            <a:endParaRPr lang="en-US" sz="2800" dirty="0"/>
          </a:p>
        </p:txBody>
      </p:sp>
      <p:sp>
        <p:nvSpPr>
          <p:cNvPr id="5" name="Text 3"/>
          <p:cNvSpPr/>
          <p:nvPr/>
        </p:nvSpPr>
        <p:spPr>
          <a:xfrm>
            <a:off x="1005840" y="3017520"/>
            <a:ext cx="10607040" cy="2651760"/>
          </a:xfrm>
          <a:prstGeom prst="rect">
            <a:avLst/>
          </a:prstGeom>
          <a:noFill/>
          <a:ln/>
        </p:spPr>
        <p:txBody>
          <a:bodyPr wrap="square" rtlCol="0" anchor="t"/>
          <a:lstStyle/>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A.  Turn the voter away.</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B.  Ask for a second ID that shows the voter's signature.</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C.  Accept it. The photo is enough.</a:t>
            </a:r>
            <a:endParaRPr lang="en-US" sz="2600" dirty="0"/>
          </a:p>
        </p:txBody>
      </p:sp>
      <p:sp>
        <p:nvSpPr>
          <p:cNvPr id="6" name="Text 4"/>
          <p:cNvSpPr/>
          <p:nvPr/>
        </p:nvSpPr>
        <p:spPr>
          <a:xfrm>
            <a:off x="1005840" y="5760720"/>
            <a:ext cx="10607040" cy="457200"/>
          </a:xfrm>
          <a:prstGeom prst="rect">
            <a:avLst/>
          </a:prstGeom>
          <a:noFill/>
          <a:ln/>
        </p:spPr>
        <p:txBody>
          <a:bodyPr wrap="square" rtlCol="0" anchor="ctr"/>
          <a:lstStyle/>
          <a:p>
            <a:pPr indent="0" marL="0">
              <a:buNone/>
            </a:pPr>
            <a:r>
              <a:rPr lang="en-US" sz="2000" i="1" dirty="0">
                <a:solidFill>
                  <a:srgbClr val="4A5465"/>
                </a:solidFill>
                <a:latin typeface="Segoe UI" pitchFamily="34" charset="0"/>
                <a:ea typeface="Segoe UI" pitchFamily="34" charset="-122"/>
                <a:cs typeface="Segoe UI" pitchFamily="34" charset="-120"/>
              </a:rPr>
              <a:t>Answer and manual page: see the speaker notes.</a:t>
            </a:r>
            <a:endParaRPr lang="en-US" sz="20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type="title"/>
          </p:nvPr>
        </p:nvSpPr>
        <p:spPr>
          <a:xfrm>
            <a:off x="731520" y="1737360"/>
            <a:ext cx="10698480" cy="1874520"/>
          </a:xfrm>
          <a:prstGeom prst="rect">
            <a:avLst/>
          </a:prstGeom>
          <a:noFill/>
          <a:ln/>
        </p:spPr>
        <p:txBody>
          <a:bodyPr wrap="square" rtlCol="0" anchor="b"/>
          <a:lstStyle/>
          <a:p>
            <a:pPr algn="l" indent="0" marL="0">
              <a:buNone/>
            </a:pPr>
            <a:r>
              <a:rPr lang="en-US" sz="4400" b="1" dirty="0">
                <a:solidFill>
                  <a:srgbClr val="FFFFFF"/>
                </a:solidFill>
                <a:latin typeface="Segoe UI" pitchFamily="34" charset="0"/>
                <a:ea typeface="Segoe UI" pitchFamily="34" charset="-122"/>
                <a:cs typeface="Segoe UI" pitchFamily="34" charset="-120"/>
              </a:rPr>
              <a:t>Part 3: Special situations and voters who need help</a:t>
            </a:r>
            <a:endParaRPr lang="en-US" sz="4400" dirty="0"/>
          </a:p>
        </p:txBody>
      </p:sp>
      <p:sp>
        <p:nvSpPr>
          <p:cNvPr id="3" name="Text 1"/>
          <p:cNvSpPr/>
          <p:nvPr/>
        </p:nvSpPr>
        <p:spPr>
          <a:xfrm>
            <a:off x="731520" y="4114800"/>
            <a:ext cx="10698480" cy="109728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Provisional ballots, mail ballots, spoiled ballots, and assistance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Provisional ballots: when</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acceptable photo ID with a signature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Can't find or confirm the voter's registration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was challenged, or the register flags possible ineligibility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Can't confirm whether a mail ballot was received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You can't reach the Supervisor's office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Provisional ballots: the steps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completes and signs the certificate in front of you</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You sign it too: election date, precinct or ballot style, reason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seals it: secrecy envelope inside the provisional envelope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Give the voter the written Notice of Rights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Never tabulate a provisional ballot at the polls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Mail ballot voters at the polls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Brought the mail ballot? Cancel it, then the voter votes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Didn't bring it? Call the office to check if it was received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Office hasn't received it: the voter votes a regular ballot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Received, or can't confirm: provisional ballot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 mail ballot never goes into the voting booth</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Spoiled and abandoned ballots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Mistake? If the ballot isn't cast yet, the voter gets a new one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Up to 3 attempts, including the first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Spoil it: notch, cut, or tear through the timing marks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Ballot left behind? Put it in an "unscanned ballot" envelope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Never tabulate an abandoned ballot at the polls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When a voter asks for help</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Any voter may get help, for any reason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employer, employer's agent, or union rep as helper</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and helper fill out the assistance declarations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Poll workers help in pairs: different parties, if present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Never suggest how to vote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Voters with disabilities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Speak directly to the voter, even with a companion or interpreter</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Ask before touching a wheelchair, cane, or walker</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Don't pet or distract a service animal</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Offer the accessible voting equipment</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Use people-first language: "a person who uses a wheelchair"</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Upset voters and emergencies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Stay calm and keep your voice down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Listen, and try to find a solution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Voter very angry or threatening? Get the clerk or deputy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Emergency: call 911, then the Supervisor's office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Write down what happened and how it was resolved</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Knowledge check 2</a:t>
            </a:r>
            <a:endParaRPr lang="en-US" sz="3400" dirty="0"/>
          </a:p>
        </p:txBody>
      </p:sp>
      <p:sp>
        <p:nvSpPr>
          <p:cNvPr id="3" name="Graphic 2" descr="Gold bar marking the question"/>
          <p:cNvSpPr/>
          <p:nvPr/>
        </p:nvSpPr>
        <p:spPr>
          <a:xfrm>
            <a:off x="731520" y="1600200"/>
            <a:ext cx="109728" cy="1143000"/>
          </a:xfrm>
          <a:prstGeom prst="rect">
            <a:avLst/>
          </a:prstGeom>
          <a:solidFill>
            <a:srgbClr val="F2B544"/>
          </a:solidFill>
          <a:ln w="12700">
            <a:solidFill>
              <a:srgbClr val="F2B544"/>
            </a:solidFill>
            <a:prstDash val="solid"/>
          </a:ln>
        </p:spPr>
      </p:sp>
      <p:sp>
        <p:nvSpPr>
          <p:cNvPr id="4" name="Text 2"/>
          <p:cNvSpPr/>
          <p:nvPr/>
        </p:nvSpPr>
        <p:spPr>
          <a:xfrm>
            <a:off x="1005840" y="1554480"/>
            <a:ext cx="10607040" cy="1234440"/>
          </a:xfrm>
          <a:prstGeom prst="rect">
            <a:avLst/>
          </a:prstGeom>
          <a:noFill/>
          <a:ln/>
        </p:spPr>
        <p:txBody>
          <a:bodyPr wrap="square" rtlCol="0" anchor="ctr"/>
          <a:lstStyle/>
          <a:p>
            <a:pPr indent="0" marL="0">
              <a:buNone/>
            </a:pPr>
            <a:r>
              <a:rPr lang="en-US" sz="2600" b="1" dirty="0">
                <a:solidFill>
                  <a:srgbClr val="0F2E4C"/>
                </a:solidFill>
                <a:latin typeface="Segoe UI" pitchFamily="34" charset="0"/>
                <a:ea typeface="Segoe UI" pitchFamily="34" charset="-122"/>
                <a:cs typeface="Segoe UI" pitchFamily="34" charset="-120"/>
              </a:rPr>
              <a:t>A voter asked for a mail ballot but didn't bring it. The office can't tell if it was received. What happens?</a:t>
            </a:r>
            <a:endParaRPr lang="en-US" sz="2600" dirty="0"/>
          </a:p>
        </p:txBody>
      </p:sp>
      <p:sp>
        <p:nvSpPr>
          <p:cNvPr id="5" name="Text 3"/>
          <p:cNvSpPr/>
          <p:nvPr/>
        </p:nvSpPr>
        <p:spPr>
          <a:xfrm>
            <a:off x="1005840" y="3017520"/>
            <a:ext cx="10607040" cy="2651760"/>
          </a:xfrm>
          <a:prstGeom prst="rect">
            <a:avLst/>
          </a:prstGeom>
          <a:noFill/>
          <a:ln/>
        </p:spPr>
        <p:txBody>
          <a:bodyPr wrap="square" rtlCol="0" anchor="t"/>
          <a:lstStyle/>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A.  The voter can't vote today.</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B.  The voter votes a regular ballot.</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C.  The voter votes a provisional ballot.</a:t>
            </a:r>
            <a:endParaRPr lang="en-US" sz="2600" dirty="0"/>
          </a:p>
        </p:txBody>
      </p:sp>
      <p:sp>
        <p:nvSpPr>
          <p:cNvPr id="6" name="Text 4"/>
          <p:cNvSpPr/>
          <p:nvPr/>
        </p:nvSpPr>
        <p:spPr>
          <a:xfrm>
            <a:off x="1005840" y="5760720"/>
            <a:ext cx="10607040" cy="457200"/>
          </a:xfrm>
          <a:prstGeom prst="rect">
            <a:avLst/>
          </a:prstGeom>
          <a:noFill/>
          <a:ln/>
        </p:spPr>
        <p:txBody>
          <a:bodyPr wrap="square" rtlCol="0" anchor="ctr"/>
          <a:lstStyle/>
          <a:p>
            <a:pPr indent="0" marL="0">
              <a:buNone/>
            </a:pPr>
            <a:r>
              <a:rPr lang="en-US" sz="2000" i="1" dirty="0">
                <a:solidFill>
                  <a:srgbClr val="4A5465"/>
                </a:solidFill>
                <a:latin typeface="Segoe UI" pitchFamily="34" charset="0"/>
                <a:ea typeface="Segoe UI" pitchFamily="34" charset="-122"/>
                <a:cs typeface="Segoe UI" pitchFamily="34" charset="-120"/>
              </a:rPr>
              <a:t>Answer and manual page: see the speaker notes.</a:t>
            </a:r>
            <a:endParaRPr lang="en-US" sz="20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type="title"/>
          </p:nvPr>
        </p:nvSpPr>
        <p:spPr>
          <a:xfrm>
            <a:off x="731520" y="1737360"/>
            <a:ext cx="10698480" cy="1874520"/>
          </a:xfrm>
          <a:prstGeom prst="rect">
            <a:avLst/>
          </a:prstGeom>
          <a:noFill/>
          <a:ln/>
        </p:spPr>
        <p:txBody>
          <a:bodyPr wrap="square" rtlCol="0" anchor="b"/>
          <a:lstStyle/>
          <a:p>
            <a:pPr algn="l" indent="0" marL="0">
              <a:buNone/>
            </a:pPr>
            <a:r>
              <a:rPr lang="en-US" sz="4400" b="1" dirty="0">
                <a:solidFill>
                  <a:srgbClr val="FFFFFF"/>
                </a:solidFill>
                <a:latin typeface="Segoe UI" pitchFamily="34" charset="0"/>
                <a:ea typeface="Segoe UI" pitchFamily="34" charset="-122"/>
                <a:cs typeface="Segoe UI" pitchFamily="34" charset="-120"/>
              </a:rPr>
              <a:t>Part 4: Closing the polls</a:t>
            </a:r>
            <a:endParaRPr lang="en-US" sz="4400" dirty="0"/>
          </a:p>
        </p:txBody>
      </p:sp>
      <p:sp>
        <p:nvSpPr>
          <p:cNvPr id="3" name="Text 1"/>
          <p:cNvSpPr/>
          <p:nvPr/>
        </p:nvSpPr>
        <p:spPr>
          <a:xfrm>
            <a:off x="731520" y="4114800"/>
            <a:ext cx="10698480" cy="109728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7:00 p.m. until everything is back at the office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7:00 p.m.: closing the polls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Announce that the polls are closed and anyone in line will vote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Mark the end of the line, such as the deputy behind the last voter</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Don't shut down equipment until everyone in line has voted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Secure the equipment: follow your county's equipment training</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Account for every ballot</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Match every ballot to the number the office issued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Match voters signed in to ballots cast plus provisional ballots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Check emergency and auxiliary bins for voted ballots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Numbers don't match? Recount, then report it in writing</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more than 3 people near the officials while reconciling</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Return everything</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Post the results at the polls as each count is finished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Clerk and inspectors sign the certificate of results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Seal ballots, stubs (ends 2027), and papers for the Supervisor's office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Provisional ballots stay sealed and go back to the office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Registration books and poll lists: not in the ballot boxes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Knowledge check 3</a:t>
            </a:r>
            <a:endParaRPr lang="en-US" sz="3400" dirty="0"/>
          </a:p>
        </p:txBody>
      </p:sp>
      <p:sp>
        <p:nvSpPr>
          <p:cNvPr id="3" name="Graphic 3" descr="Gold bar marking the question"/>
          <p:cNvSpPr/>
          <p:nvPr/>
        </p:nvSpPr>
        <p:spPr>
          <a:xfrm>
            <a:off x="731520" y="1600200"/>
            <a:ext cx="109728" cy="1143000"/>
          </a:xfrm>
          <a:prstGeom prst="rect">
            <a:avLst/>
          </a:prstGeom>
          <a:solidFill>
            <a:srgbClr val="F2B544"/>
          </a:solidFill>
          <a:ln w="12700">
            <a:solidFill>
              <a:srgbClr val="F2B544"/>
            </a:solidFill>
            <a:prstDash val="solid"/>
          </a:ln>
        </p:spPr>
      </p:sp>
      <p:sp>
        <p:nvSpPr>
          <p:cNvPr id="4" name="Text 2"/>
          <p:cNvSpPr/>
          <p:nvPr/>
        </p:nvSpPr>
        <p:spPr>
          <a:xfrm>
            <a:off x="1005840" y="1554480"/>
            <a:ext cx="10607040" cy="1234440"/>
          </a:xfrm>
          <a:prstGeom prst="rect">
            <a:avLst/>
          </a:prstGeom>
          <a:noFill/>
          <a:ln/>
        </p:spPr>
        <p:txBody>
          <a:bodyPr wrap="square" rtlCol="0" anchor="ctr"/>
          <a:lstStyle/>
          <a:p>
            <a:pPr indent="0" marL="0">
              <a:buNone/>
            </a:pPr>
            <a:r>
              <a:rPr lang="en-US" sz="2800" b="1" dirty="0">
                <a:solidFill>
                  <a:srgbClr val="0F2E4C"/>
                </a:solidFill>
                <a:latin typeface="Segoe UI" pitchFamily="34" charset="0"/>
                <a:ea typeface="Segoe UI" pitchFamily="34" charset="-122"/>
                <a:cs typeface="Segoe UI" pitchFamily="34" charset="-120"/>
              </a:rPr>
              <a:t>It's 7:00 p.m. and 12 voters are still in line. What happens?</a:t>
            </a:r>
            <a:endParaRPr lang="en-US" sz="2800" dirty="0"/>
          </a:p>
        </p:txBody>
      </p:sp>
      <p:sp>
        <p:nvSpPr>
          <p:cNvPr id="5" name="Text 3"/>
          <p:cNvSpPr/>
          <p:nvPr/>
        </p:nvSpPr>
        <p:spPr>
          <a:xfrm>
            <a:off x="1005840" y="3017520"/>
            <a:ext cx="10607040" cy="2651760"/>
          </a:xfrm>
          <a:prstGeom prst="rect">
            <a:avLst/>
          </a:prstGeom>
          <a:noFill/>
          <a:ln/>
        </p:spPr>
        <p:txBody>
          <a:bodyPr wrap="square" rtlCol="0" anchor="t"/>
          <a:lstStyle/>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A.  Close the doors. The polls are closed.</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B.  Everyone already in line votes. Mark the end of the line.</a:t>
            </a:r>
            <a:endParaRPr lang="en-US" sz="2600" dirty="0"/>
          </a:p>
          <a:p>
            <a:pPr indent="0" marL="0">
              <a:spcAft>
                <a:spcPts val="1600"/>
              </a:spcAft>
              <a:buNone/>
            </a:pPr>
            <a:r>
              <a:rPr lang="en-US" sz="2600" dirty="0">
                <a:solidFill>
                  <a:srgbClr val="1C2330"/>
                </a:solidFill>
                <a:latin typeface="Segoe UI" pitchFamily="34" charset="0"/>
                <a:ea typeface="Segoe UI" pitchFamily="34" charset="-122"/>
                <a:cs typeface="Segoe UI" pitchFamily="34" charset="-120"/>
              </a:rPr>
              <a:t>C.  Everyone still in line votes a provisional ballot.</a:t>
            </a:r>
            <a:endParaRPr lang="en-US" sz="2600" dirty="0"/>
          </a:p>
        </p:txBody>
      </p:sp>
      <p:sp>
        <p:nvSpPr>
          <p:cNvPr id="6" name="Text 4"/>
          <p:cNvSpPr/>
          <p:nvPr/>
        </p:nvSpPr>
        <p:spPr>
          <a:xfrm>
            <a:off x="1005840" y="5760720"/>
            <a:ext cx="10607040" cy="457200"/>
          </a:xfrm>
          <a:prstGeom prst="rect">
            <a:avLst/>
          </a:prstGeom>
          <a:noFill/>
          <a:ln/>
        </p:spPr>
        <p:txBody>
          <a:bodyPr wrap="square" rtlCol="0" anchor="ctr"/>
          <a:lstStyle/>
          <a:p>
            <a:pPr indent="0" marL="0">
              <a:buNone/>
            </a:pPr>
            <a:r>
              <a:rPr lang="en-US" sz="2000" i="1" dirty="0">
                <a:solidFill>
                  <a:srgbClr val="4A5465"/>
                </a:solidFill>
                <a:latin typeface="Segoe UI" pitchFamily="34" charset="0"/>
                <a:ea typeface="Segoe UI" pitchFamily="34" charset="-122"/>
                <a:cs typeface="Segoe UI" pitchFamily="34" charset="-120"/>
              </a:rPr>
              <a:t>Answer and manual page: see the speaker notes.</a:t>
            </a:r>
            <a:endParaRPr lang="en-US" sz="20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Sources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Polling Place Procedures Manual (Form DS-DE 11, Eff. 07/24), adopted by Rule 1S-2.034, F.A.C. Page numbers in the speaker notes refer to this edition. Get the current edition from the Division of Elections Forms page: dos.fl.gov/elections/forms-publications/forms/</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100.011, F.S. (polls open 7 a.m. to 7 p.m.; voters in line at closing still vote)</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102.014, F.S. (training before each election, minimum hours, disability etiquette training)</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Voting equipment steps are not in this deck. Follow your county's equipment training.</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Items marked [NEED: …] come from Sample County's own approved materials.</a:t>
            </a:r>
            <a:endParaRPr lang="en-US" sz="20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AI for Florida Elections (sample)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Poll Worker Training: Election Day (DRAFT FOR REVIEW)</dc:title>
  <dc:subject>Sample deck built from public information</dc:subject>
  <dc:creator>AI for Florida Elections (demonstration)</dc:creator>
  <cp:lastModifiedBy>AI for Florida Elections (demonstration)</cp:lastModifiedBy>
  <cp:revision>1</cp:revision>
  <dcterms:created xsi:type="dcterms:W3CDTF">2026-10-02T20:07:27Z</dcterms:created>
  <dcterms:modified xsi:type="dcterms:W3CDTF">2026-10-02T20:07:27Z</dcterms:modified>
</cp:coreProperties>
</file>