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for having us. In about ten minutes I'll cover what poll workers do, who can serve, the training, and how to sign up. The facts come from the state's Polling Place Procedures Manual (form DS-DE 11, effective July 2024) and Florida law. Anything marked NEED is a Sample County detail we fill in ourselves.</a:t>
            </a:r>
          </a:p>
          <a:p>
            <a:r>
              <a:rPr lang="en-US" dirty="0"/>
              <a:t>Sources: manual p. 5 (poll workers are clerks, inspectors, equipment managers, ballot managers, and assistants); s. 102.014(1), F.S. (training before each election).</a:t>
            </a:r>
          </a:p>
          <a:p>
            <a:endParaRPr lang="en-US" dirty="0"/>
          </a:p>
          <a:p>
            <a:r>
              <a:rPr lang="en-US" dirty="0"/>
              <a:t>Visual idea: Title slide. Add your office's real logo file in the empty corner. Never recreate a seal or logo with AI.</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Elections are run by neighbors. On Election Day, every precinct has its own polling place (manual p. 5), and an election team sets it up, runs it, and closes it (p. 7). Early voting sites use election teams too (p. 5). Florida law asks Supervisors of Elections to work with local businesses and the community to recruit skilled clerks and inspectors (s. 102.014(6), F.S.). That's why we're here today.</a:t>
            </a:r>
          </a:p>
          <a:p>
            <a:endParaRPr lang="en-US" dirty="0"/>
          </a:p>
          <a:p>
            <a:r>
              <a:rPr lang="en-US" dirty="0"/>
              <a:t>Visual idea: Simple shapes in brand colors, such as a map pin or a row of dots. No photos of people, ballots, voting equipment, or polling places.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whole day follows the state's Polling Place Procedures Manual, and a copy is at every polling place (manual p. 1). The set-up steps are on p. 8. Check-in means finding the voter on the precinct register, checking photo ID and signature, and confirming the address (p. 17). Voters may ask for help for any reason (p. 30). At closing, the team accounts for every ballot before leaving (pp. 36–37). Training and the manual cover each step.</a:t>
            </a:r>
          </a:p>
          <a:p>
            <a:endParaRPr lang="en-US" dirty="0"/>
          </a:p>
          <a:p>
            <a:r>
              <a:rPr lang="en-US" dirty="0"/>
              <a:t>Visual idea: Four simple icons in a row: a clock, a checkmark, a speech bubble, a lock. No ballots or voting equipment.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manual defines these roles on p. 5. The clerk oversees the precinct or polling place (at early voting, the site manager). Inspectors do a bit of everything: set up equipment, manage ballots, check in voters, give instructions, and assist the clerk. The manual also lists equipment managers, ballot managers, and assistants. A deputy sheriff keeps order at the polls (p. 5). Bilingual poll workers wear a badge showing the language they provide (pp. 8, 30). Position names vary by county, so fill in Sample County's list.</a:t>
            </a:r>
          </a:p>
          <a:p>
            <a:endParaRPr lang="en-US" dirty="0"/>
          </a:p>
          <a:p>
            <a:r>
              <a:rPr lang="en-US" dirty="0"/>
              <a:t>Visual idea: Simple org-chart shapes: one box on top (Clerk), several boxes below (Inspectors). Text only, no people.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comes from Florida law, section 102.012(2) of the Florida Statutes. Election board members must be able to read and write English. They must be registered voters of the county, or have preregistered to vote in the county. Floridians can preregister starting on their 16th birthday (s. 97.041(1)(b), F.S.), so high school students can serve. A person whose name is on the ballot as an opposed candidate can't serve (s. 102.012(2)).</a:t>
            </a:r>
          </a:p>
          <a:p>
            <a:endParaRPr lang="en-US" dirty="0"/>
          </a:p>
          <a:p>
            <a:r>
              <a:rPr lang="en-US" dirty="0"/>
              <a:t>Visual idea: Checklist shapes in brand colors.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Florida law requires training before each election, using a statewide curriculum from the Division of Elections (s. 102.014(1), F.S.). Clerks need at least 3 hours and inspectors at least 2 hours before each election (s. 102.014(4)). Every poll worker also completes a statewide program on etiquette and sensitivity toward voters with disabilities (s. 102.014(7)). Sample County may require more hours.</a:t>
            </a:r>
          </a:p>
          <a:p>
            <a:endParaRPr lang="en-US" dirty="0"/>
          </a:p>
          <a:p>
            <a:r>
              <a:rPr lang="en-US" dirty="0"/>
              <a:t>Visual idea: Simple calendar or clock shape in brand colors.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Election Day, the election team must be at its polling place no later than 6 a.m. to set up, and the polls must open by 7 a.m. (manual p. 7; s. 102.012(4), F.S.). Polls close at 7 p.m. (s. 100.011(1), F.S.). At 7 p.m. the clerk announces the polls are closed and anyone already in line will be allowed to vote (p. 36). Then the team secures the equipment, accounts for every ballot, and returns ballots and papers to the Supervisor's office (pp. 36–38). Early voting hours vary by site (p. 7).</a:t>
            </a:r>
          </a:p>
          <a:p>
            <a:endParaRPr lang="en-US" dirty="0"/>
          </a:p>
          <a:p>
            <a:r>
              <a:rPr lang="en-US" dirty="0"/>
              <a:t>Visual idea: Simple timeline shape: 6 a.m., 7 a.m., 7 p.m.</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Poll workers must stay nonpartisan while on duty (manual p. 13). That means no campaign buttons, shirts, or hats, and no talk about candidates, parties, or issues with voters, poll watchers, or other poll workers (p. 14). The election team wears identification badges (p. 13). Poll workers should avoid personal electronics and other distractions so they can focus on voters (p. 13). And every voter gets the same dignity and respect you would want (p. 31).</a:t>
            </a:r>
          </a:p>
          <a:p>
            <a:endParaRPr lang="en-US" dirty="0"/>
          </a:p>
          <a:p>
            <a:r>
              <a:rPr lang="en-US" dirty="0"/>
              <a:t>Visual idea: Simple badge-shaped rectangle with the word 'Poll Worker'. Not a seal or official logo.</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state manual doesn't cover pay or scheduling, so these come from Sample County's approved rates and policies. Fill them in from current, approved numbers. Never let AI guess a pay rate. The manual does say early voting sites use election teams too (p. 5), so if Sample County hires for early voting, say so here.</a:t>
            </a:r>
          </a:p>
          <a:p>
            <a:endParaRPr lang="en-US" dirty="0"/>
          </a:p>
          <a:p>
            <a:r>
              <a:rPr lang="en-US" dirty="0"/>
              <a:t>Visual idea: Simple calendar shape.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cards or show a QR code that goes straight to the sign-up page. Make the QR code from your real sign-up link. Remind people that training comes before each election (s. 102.014(1), F.S.), so the sooner they sign up, the sooner they can be scheduled for a class.</a:t>
            </a:r>
          </a:p>
          <a:p>
            <a:endParaRPr lang="en-US" dirty="0"/>
          </a:p>
          <a:p>
            <a:r>
              <a:rPr lang="en-US" dirty="0"/>
              <a:t>Visual idea: Large sign-up web address and a QR code made from your real sign-up link.</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procedure in this deck cites the manual page or statute in its speaker notes. Check them against the edition you train from.</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2000" cy="1143000"/>
          </a:xfrm>
          <a:prstGeom prst="rect">
            <a:avLst/>
          </a:prstGeom>
          <a:solidFill>
            <a:srgbClr val="0F2E4C"/>
          </a:solidFill>
          <a:ln/>
        </p:spPr>
      </p:sp>
      <p:sp>
        <p:nvSpPr>
          <p:cNvPr id="3" name="Shape 1"/>
          <p:cNvSpPr/>
          <p:nvPr/>
        </p:nvSpPr>
        <p:spPr>
          <a:xfrm>
            <a:off x="0" y="1143000"/>
            <a:ext cx="12192000" cy="73152"/>
          </a:xfrm>
          <a:prstGeom prst="rect">
            <a:avLst/>
          </a:prstGeom>
          <a:solidFill>
            <a:srgbClr val="F2B544"/>
          </a:solidFill>
          <a:ln/>
        </p:spPr>
      </p:sp>
      <p:sp>
        <p:nvSpPr>
          <p:cNvPr id="4" name="Text 2"/>
          <p:cNvSpPr/>
          <p:nvPr>
            <p:ph type="title"/>
          </p:nvPr>
        </p:nvSpPr>
        <p:spPr>
          <a:xfrm>
            <a:off x="457200" y="182880"/>
            <a:ext cx="11247120" cy="777240"/>
          </a:xfrm>
          <a:prstGeom prst="rect">
            <a:avLst/>
          </a:prstGeom>
          <a:noFill/>
          <a:ln/>
        </p:spPr>
        <p:txBody>
          <a:bodyPr wrap="square" rtlCol="0"/>
          <a:lstStyle>
            <a:lvl1pPr algn="l" indent="0" marL="0">
              <a:buNone/>
              <a:defRPr lang="en-US" sz="3400" b="1" dirty="0">
                <a:solidFill>
                  <a:srgbClr val="FFFFFF"/>
                </a:solidFill>
                <a:latin typeface="Segoe UI" pitchFamily="34" charset="0"/>
                <a:ea typeface="Segoe UI" pitchFamily="34" charset="-122"/>
                <a:cs typeface="Segoe UI" pitchFamily="34" charset="-120"/>
              </a:defRPr>
            </a:lvl1pPr>
          </a:lstStyle>
          <a:p>
            <a:pPr algn="l" indent="0" marL="0">
              <a:buNone/>
            </a:pPr>
            <a:endParaRPr lang="en-US" sz="3400" dirty="0"/>
          </a:p>
        </p:txBody>
      </p:sp>
      <p:sp>
        <p:nvSpPr>
          <p:cNvPr id="5" name="Text 2"/>
          <p:cNvSpPr/>
          <p:nvPr/>
        </p:nvSpPr>
        <p:spPr>
          <a:xfrm>
            <a:off x="457200" y="6355080"/>
            <a:ext cx="10607040" cy="365760"/>
          </a:xfrm>
          <a:prstGeom prst="rect">
            <a:avLst/>
          </a:prstGeom>
          <a:noFill/>
          <a:ln/>
        </p:spPr>
        <p:txBody>
          <a:bodyPr wrap="square" rtlCol="0" anchor="ctr"/>
          <a:lstStyle/>
          <a:p>
            <a:pPr indent="0" marL="0">
              <a:buNone/>
            </a:pPr>
            <a:r>
              <a:rPr lang="en-US" sz="1200" dirty="0">
                <a:solidFill>
                  <a:srgbClr val="4A5465"/>
                </a:solidFill>
                <a:latin typeface="Segoe UI" pitchFamily="34" charset="0"/>
                <a:ea typeface="Segoe UI" pitchFamily="34" charset="-122"/>
                <a:cs typeface="Segoe UI" pitchFamily="34" charset="-120"/>
              </a:rPr>
              <a:t>DRAFT FOR REVIEW · SAMPLE deck from public sources. Sample County is fictional. Source: DS-DE 11 (Eff. 07/24) and Florida Statutes.</a:t>
            </a:r>
            <a:endParaRPr lang="en-US" sz="12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bg>
      <p:bgPr>
        <a:solidFill>
          <a:srgbClr val="0F2E4C"/>
        </a:solidFill>
      </p:bgPr>
    </p:bg>
    <p:spTree>
      <p:nvGrpSpPr>
        <p:cNvPr id="1" name=""/>
        <p:cNvGrpSpPr/>
        <p:nvPr/>
      </p:nvGrpSpPr>
      <p:grpSpPr>
        <a:xfrm>
          <a:off x="0" y="0"/>
          <a:ext cx="0" cy="0"/>
          <a:chOff x="0" y="0"/>
          <a:chExt cx="0" cy="0"/>
        </a:xfrm>
      </p:grpSpPr>
      <p:sp>
        <p:nvSpPr>
          <p:cNvPr id="2" name="Shape 0"/>
          <p:cNvSpPr/>
          <p:nvPr/>
        </p:nvSpPr>
        <p:spPr>
          <a:xfrm>
            <a:off x="0" y="4206240"/>
            <a:ext cx="12192000" cy="91440"/>
          </a:xfrm>
          <a:prstGeom prst="rect">
            <a:avLst/>
          </a:prstGeom>
          <a:solidFill>
            <a:srgbClr val="F2B544"/>
          </a:solidFill>
          <a:ln/>
        </p:spPr>
      </p:sp>
      <p:sp>
        <p:nvSpPr>
          <p:cNvPr id="3" name="Text 1"/>
          <p:cNvSpPr/>
          <p:nvPr>
            <p:ph type="title"/>
          </p:nvPr>
        </p:nvSpPr>
        <p:spPr>
          <a:xfrm>
            <a:off x="731520" y="1097280"/>
            <a:ext cx="10698480" cy="1463040"/>
          </a:xfrm>
          <a:prstGeom prst="rect">
            <a:avLst/>
          </a:prstGeom>
          <a:noFill/>
          <a:ln/>
        </p:spPr>
        <p:txBody>
          <a:bodyPr wrap="square" rtlCol="0"/>
          <a:lstStyle>
            <a:lvl1pPr algn="l" indent="0" marL="0">
              <a:buNone/>
              <a:defRPr lang="en-US" sz="5000" b="1" dirty="0">
                <a:solidFill>
                  <a:srgbClr val="FFFFFF"/>
                </a:solidFill>
                <a:latin typeface="Segoe UI" pitchFamily="34" charset="0"/>
                <a:ea typeface="Segoe UI" pitchFamily="34" charset="-122"/>
                <a:cs typeface="Segoe UI" pitchFamily="34" charset="-120"/>
              </a:defRPr>
            </a:lvl1pPr>
          </a:lstStyle>
          <a:p>
            <a:pPr algn="l" indent="0" marL="0">
              <a:buNone/>
            </a:pPr>
            <a:endParaRPr lang="en-US" sz="5000" dirty="0"/>
          </a:p>
        </p:txBody>
      </p:sp>
      <p:sp>
        <p:nvSpPr>
          <p:cNvPr id="4" name="Text 1"/>
          <p:cNvSpPr/>
          <p:nvPr/>
        </p:nvSpPr>
        <p:spPr>
          <a:xfrm>
            <a:off x="457200" y="6355080"/>
            <a:ext cx="10607040" cy="365760"/>
          </a:xfrm>
          <a:prstGeom prst="rect">
            <a:avLst/>
          </a:prstGeom>
          <a:noFill/>
          <a:ln/>
        </p:spPr>
        <p:txBody>
          <a:bodyPr wrap="square" rtlCol="0" anchor="ctr"/>
          <a:lstStyle/>
          <a:p>
            <a:pPr indent="0" marL="0">
              <a:buNone/>
            </a:pPr>
            <a:r>
              <a:rPr lang="en-US" sz="1200" dirty="0">
                <a:solidFill>
                  <a:srgbClr val="D6DEE8"/>
                </a:solidFill>
                <a:latin typeface="Segoe UI" pitchFamily="34" charset="0"/>
                <a:ea typeface="Segoe UI" pitchFamily="34" charset="-122"/>
                <a:cs typeface="Segoe UI" pitchFamily="34" charset="-120"/>
              </a:rPr>
              <a:t>DRAFT FOR REVIEW · SAMPLE deck from public sources. Sample County is fictional. Source: DS-DE 11 (Eff. 07/24) and Florida Statutes.</a:t>
            </a:r>
            <a:endParaRPr lang="en-US" sz="12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p:bg>
      <p:bgPr>
        <a:solidFill>
          <a:srgbClr val="0F2E4C"/>
        </a:solidFill>
      </p:bgPr>
    </p:bg>
    <p:spTree>
      <p:nvGrpSpPr>
        <p:cNvPr id="1" name=""/>
        <p:cNvGrpSpPr/>
        <p:nvPr/>
      </p:nvGrpSpPr>
      <p:grpSpPr>
        <a:xfrm>
          <a:off x="0" y="0"/>
          <a:ext cx="0" cy="0"/>
          <a:chOff x="0" y="0"/>
          <a:chExt cx="0" cy="0"/>
        </a:xfrm>
      </p:grpSpPr>
      <p:sp>
        <p:nvSpPr>
          <p:cNvPr id="2" name="Shape 0"/>
          <p:cNvSpPr/>
          <p:nvPr/>
        </p:nvSpPr>
        <p:spPr>
          <a:xfrm>
            <a:off x="731520" y="3794760"/>
            <a:ext cx="2011680" cy="109728"/>
          </a:xfrm>
          <a:prstGeom prst="rect">
            <a:avLst/>
          </a:prstGeom>
          <a:solidFill>
            <a:srgbClr val="F2B544"/>
          </a:solidFill>
          <a:ln/>
        </p:spPr>
      </p:sp>
      <p:sp>
        <p:nvSpPr>
          <p:cNvPr id="3" name="Text 1"/>
          <p:cNvSpPr/>
          <p:nvPr>
            <p:ph type="title"/>
          </p:nvPr>
        </p:nvSpPr>
        <p:spPr>
          <a:xfrm>
            <a:off x="731520" y="1737360"/>
            <a:ext cx="10698480" cy="1874520"/>
          </a:xfrm>
          <a:prstGeom prst="rect">
            <a:avLst/>
          </a:prstGeom>
          <a:noFill/>
          <a:ln/>
        </p:spPr>
        <p:txBody>
          <a:bodyPr wrap="square" rtlCol="0"/>
          <a:lstStyle>
            <a:lvl1pPr algn="l" indent="0" marL="0">
              <a:buNone/>
              <a:defRPr lang="en-US" sz="4400" b="1" dirty="0">
                <a:solidFill>
                  <a:srgbClr val="FFFFFF"/>
                </a:solidFill>
                <a:latin typeface="Segoe UI" pitchFamily="34" charset="0"/>
                <a:ea typeface="Segoe UI" pitchFamily="34" charset="-122"/>
                <a:cs typeface="Segoe UI" pitchFamily="34" charset="-120"/>
              </a:defRPr>
            </a:lvl1pPr>
          </a:lstStyle>
          <a:p>
            <a:pPr algn="l" indent="0" marL="0">
              <a:buNone/>
            </a:pPr>
            <a:endParaRPr lang="en-US" sz="4400" dirty="0"/>
          </a:p>
        </p:txBody>
      </p:sp>
      <p:sp>
        <p:nvSpPr>
          <p:cNvPr id="4" name="Text 1"/>
          <p:cNvSpPr/>
          <p:nvPr/>
        </p:nvSpPr>
        <p:spPr>
          <a:xfrm>
            <a:off x="457200" y="6355080"/>
            <a:ext cx="10607040" cy="365760"/>
          </a:xfrm>
          <a:prstGeom prst="rect">
            <a:avLst/>
          </a:prstGeom>
          <a:noFill/>
          <a:ln/>
        </p:spPr>
        <p:txBody>
          <a:bodyPr wrap="square" rtlCol="0" anchor="ctr"/>
          <a:lstStyle/>
          <a:p>
            <a:pPr indent="0" marL="0">
              <a:buNone/>
            </a:pPr>
            <a:r>
              <a:rPr lang="en-US" sz="1200" dirty="0">
                <a:solidFill>
                  <a:srgbClr val="D6DEE8"/>
                </a:solidFill>
                <a:latin typeface="Segoe UI" pitchFamily="34" charset="0"/>
                <a:ea typeface="Segoe UI" pitchFamily="34" charset="-122"/>
                <a:cs typeface="Segoe UI" pitchFamily="34" charset="-120"/>
              </a:rPr>
              <a:t>DRAFT FOR REVIEW · SAMPLE deck from public sources. Sample County is fictional. Source: DS-DE 11 (Eff. 07/24) and Florida Statutes.</a:t>
            </a:r>
            <a:endParaRPr lang="en-US" sz="12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D6DEE8"/>
                </a:solidFill>
                <a:latin typeface="Segoe UI"/>
                <a:ea typeface="Segoe UI"/>
                <a:cs typeface="Segoe UI"/>
              </a:defRPr>
            </a:lvl1pPr>
          </a:lstStyle>
          <a:p>
            <a:pPr algn="l"/>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type="title"/>
          </p:nvPr>
        </p:nvSpPr>
        <p:spPr>
          <a:xfrm>
            <a:off x="731520" y="1097280"/>
            <a:ext cx="10698480" cy="1463040"/>
          </a:xfrm>
          <a:prstGeom prst="rect">
            <a:avLst/>
          </a:prstGeom>
          <a:noFill/>
          <a:ln/>
        </p:spPr>
        <p:txBody>
          <a:bodyPr wrap="square" rtlCol="0" anchor="b"/>
          <a:lstStyle/>
          <a:p>
            <a:pPr algn="l" indent="0" marL="0">
              <a:buNone/>
            </a:pPr>
            <a:r>
              <a:rPr lang="en-US" sz="5000" b="1" dirty="0">
                <a:solidFill>
                  <a:srgbClr val="FFFFFF"/>
                </a:solidFill>
                <a:latin typeface="Segoe UI" pitchFamily="34" charset="0"/>
                <a:ea typeface="Segoe UI" pitchFamily="34" charset="-122"/>
                <a:cs typeface="Segoe UI" pitchFamily="34" charset="-120"/>
              </a:rPr>
              <a:t>Be a Poll Worker</a:t>
            </a:r>
            <a:endParaRPr lang="en-US" sz="5000" dirty="0"/>
          </a:p>
        </p:txBody>
      </p:sp>
      <p:sp>
        <p:nvSpPr>
          <p:cNvPr id="3" name="Text 1"/>
          <p:cNvSpPr/>
          <p:nvPr/>
        </p:nvSpPr>
        <p:spPr>
          <a:xfrm>
            <a:off x="731520" y="2697480"/>
            <a:ext cx="10698480" cy="1188720"/>
          </a:xfrm>
          <a:prstGeom prst="rect">
            <a:avLst/>
          </a:prstGeom>
          <a:noFill/>
          <a:ln/>
        </p:spPr>
        <p:txBody>
          <a:bodyPr wrap="square" rtlCol="0" anchor="t"/>
          <a:lstStyle/>
          <a:p>
            <a:pPr indent="0" marL="0">
              <a:buNone/>
            </a:pPr>
            <a:r>
              <a:rPr lang="en-US" sz="2800" dirty="0">
                <a:solidFill>
                  <a:srgbClr val="FFFFFF"/>
                </a:solidFill>
                <a:latin typeface="Segoe UI" pitchFamily="34" charset="0"/>
                <a:ea typeface="Segoe UI" pitchFamily="34" charset="-122"/>
                <a:cs typeface="Segoe UI" pitchFamily="34" charset="-120"/>
              </a:rPr>
              <a:t>Help your neighbors vote in Sample County</a:t>
            </a:r>
            <a:endParaRPr lang="en-US" sz="2800" dirty="0"/>
          </a:p>
        </p:txBody>
      </p:sp>
      <p:sp>
        <p:nvSpPr>
          <p:cNvPr id="4" name="Text 2"/>
          <p:cNvSpPr/>
          <p:nvPr/>
        </p:nvSpPr>
        <p:spPr>
          <a:xfrm>
            <a:off x="731520" y="4480560"/>
            <a:ext cx="10789920" cy="960120"/>
          </a:xfrm>
          <a:prstGeom prst="rect">
            <a:avLst/>
          </a:prstGeom>
          <a:noFill/>
          <a:ln/>
        </p:spPr>
        <p:txBody>
          <a:bodyPr wrap="square" rtlCol="0" anchor="t"/>
          <a:lstStyle/>
          <a:p>
            <a:pPr indent="0" marL="0">
              <a:buNone/>
            </a:pPr>
            <a:r>
              <a:rPr lang="en-US" sz="2200" dirty="0">
                <a:solidFill>
                  <a:srgbClr val="FFFFFF"/>
                </a:solidFill>
                <a:latin typeface="Segoe UI" pitchFamily="34" charset="0"/>
                <a:ea typeface="Segoe UI" pitchFamily="34" charset="-122"/>
                <a:cs typeface="Segoe UI" pitchFamily="34" charset="-120"/>
              </a:rPr>
              <a:t>Clerks, inspectors, and more</a:t>
            </a:r>
            <a:pPr indent="0" marL="0">
              <a:buNone/>
            </a:pPr>
            <a:r>
              <a:rPr lang="en-US" sz="2200" dirty="0">
                <a:solidFill>
                  <a:srgbClr val="FFFFFF"/>
                </a:solidFill>
                <a:latin typeface="Segoe UI" pitchFamily="34" charset="0"/>
                <a:ea typeface="Segoe UI" pitchFamily="34" charset="-122"/>
                <a:cs typeface="Segoe UI" pitchFamily="34" charset="-120"/>
              </a:rPr>
              <a:t>  ·  </a:t>
            </a:r>
            <a:pPr indent="0" marL="0">
              <a:buNone/>
            </a:pPr>
            <a:r>
              <a:rPr lang="en-US" sz="2200" dirty="0">
                <a:solidFill>
                  <a:srgbClr val="FFFFFF"/>
                </a:solidFill>
                <a:latin typeface="Segoe UI" pitchFamily="34" charset="0"/>
                <a:ea typeface="Segoe UI" pitchFamily="34" charset="-122"/>
                <a:cs typeface="Segoe UI" pitchFamily="34" charset="-120"/>
              </a:rPr>
              <a:t>Training before every election</a:t>
            </a:r>
            <a:pPr indent="0" marL="0">
              <a:buNone/>
            </a:pPr>
            <a:r>
              <a:rPr lang="en-US" sz="2200" dirty="0">
                <a:solidFill>
                  <a:srgbClr val="FFFFFF"/>
                </a:solidFill>
                <a:latin typeface="Segoe UI" pitchFamily="34" charset="0"/>
                <a:ea typeface="Segoe UI" pitchFamily="34" charset="-122"/>
                <a:cs typeface="Segoe UI" pitchFamily="34" charset="-120"/>
              </a:rPr>
              <a:t>  ·  </a:t>
            </a:r>
            <a:pPr indent="0" marL="0">
              <a:buNone/>
            </a:pPr>
            <a:r>
              <a:rPr lang="en-US" sz="2200" dirty="0">
                <a:solidFill>
                  <a:srgbClr val="FFFFFF"/>
                </a:solidFill>
                <a:latin typeface="Segoe UI" pitchFamily="34" charset="0"/>
                <a:ea typeface="Segoe UI" pitchFamily="34" charset="-122"/>
                <a:cs typeface="Segoe UI" pitchFamily="34" charset="-120"/>
              </a:rPr>
              <a:t>Pay: </a:t>
            </a:r>
            <a:pPr indent="0" marL="0">
              <a:buNone/>
            </a:pPr>
            <a:r>
              <a:rPr lang="en-US" sz="2200" b="1" dirty="0">
                <a:solidFill>
                  <a:srgbClr val="F2B544"/>
                </a:solidFill>
                <a:latin typeface="Segoe UI" pitchFamily="34" charset="0"/>
                <a:ea typeface="Segoe UI" pitchFamily="34" charset="-122"/>
                <a:cs typeface="Segoe UI" pitchFamily="34" charset="-120"/>
              </a:rPr>
              <a:t>[NEED: amount]</a:t>
            </a:r>
            <a:endParaRPr lang="en-US" sz="2200" dirty="0"/>
          </a:p>
        </p:txBody>
      </p:sp>
      <p:sp>
        <p:nvSpPr>
          <p:cNvPr id="5" name="Text 3"/>
          <p:cNvSpPr/>
          <p:nvPr/>
        </p:nvSpPr>
        <p:spPr>
          <a:xfrm>
            <a:off x="6217920" y="5577840"/>
            <a:ext cx="5486400" cy="594360"/>
          </a:xfrm>
          <a:prstGeom prst="rect">
            <a:avLst/>
          </a:prstGeom>
          <a:noFill/>
          <a:ln/>
        </p:spPr>
        <p:txBody>
          <a:bodyPr wrap="square" rtlCol="0" anchor="ctr"/>
          <a:lstStyle/>
          <a:p>
            <a:pPr algn="r" indent="0" marL="0">
              <a:buNone/>
            </a:pPr>
            <a:r>
              <a:rPr lang="en-US" sz="2000" i="1" dirty="0">
                <a:solidFill>
                  <a:srgbClr val="FFFFFF"/>
                </a:solidFill>
                <a:latin typeface="Segoe UI" pitchFamily="34" charset="0"/>
                <a:ea typeface="Segoe UI" pitchFamily="34" charset="-122"/>
                <a:cs typeface="Segoe UI" pitchFamily="34" charset="-120"/>
              </a:rPr>
              <a:t>[Your office logo here: use the real file]</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Why it matters</a:t>
            </a:r>
            <a:endParaRPr lang="en-US" sz="3400" dirty="0"/>
          </a:p>
        </p:txBody>
      </p:sp>
      <p:sp>
        <p:nvSpPr>
          <p:cNvPr id="3" name="Text 1"/>
          <p:cNvSpPr/>
          <p:nvPr/>
        </p:nvSpPr>
        <p:spPr>
          <a:xfrm>
            <a:off x="731520" y="1508760"/>
            <a:ext cx="10789920" cy="4709160"/>
          </a:xfrm>
          <a:prstGeom prst="rect">
            <a:avLst/>
          </a:prstGeom>
          <a:noFill/>
          <a:ln/>
        </p:spPr>
        <p:txBody>
          <a:bodyPr wrap="square" rtlCol="0" anchor="t"/>
          <a:lstStyle/>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Every precinct has its own polling place on Election Day</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Each one is run by a trained team from the community</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Early voting sites need trained teams too</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State law asks election offices to work with local businesses and groups to recruit poll workers</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What poll workers do</a:t>
            </a:r>
            <a:endParaRPr lang="en-US" sz="3400" dirty="0"/>
          </a:p>
        </p:txBody>
      </p:sp>
      <p:sp>
        <p:nvSpPr>
          <p:cNvPr id="3" name="Text 1"/>
          <p:cNvSpPr/>
          <p:nvPr/>
        </p:nvSpPr>
        <p:spPr>
          <a:xfrm>
            <a:off x="731520" y="1508760"/>
            <a:ext cx="10789920" cy="4709160"/>
          </a:xfrm>
          <a:prstGeom prst="rect">
            <a:avLst/>
          </a:prstGeom>
          <a:noFill/>
          <a:ln/>
        </p:spPr>
        <p:txBody>
          <a:bodyPr wrap="square" rtlCol="0" anchor="t"/>
          <a:lstStyle/>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Set up the polling room before the polls open</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Check in voters and confirm they're registered</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Help voters who ask for help</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Close the polls and account for every ballot</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Jobs at the polling place</a:t>
            </a:r>
            <a:endParaRPr lang="en-US" sz="3400" dirty="0"/>
          </a:p>
        </p:txBody>
      </p:sp>
      <p:sp>
        <p:nvSpPr>
          <p:cNvPr id="3" name="Text 1"/>
          <p:cNvSpPr/>
          <p:nvPr/>
        </p:nvSpPr>
        <p:spPr>
          <a:xfrm>
            <a:off x="731520" y="1508760"/>
            <a:ext cx="10789920" cy="4709160"/>
          </a:xfrm>
          <a:prstGeom prst="rect">
            <a:avLst/>
          </a:prstGeom>
          <a:noFill/>
          <a:ln/>
        </p:spPr>
        <p:txBody>
          <a:bodyPr wrap="square" rtlCol="0" anchor="t"/>
          <a:lstStyle/>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Clerk: oversees the polling place</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Inspectors: check in voters, manage ballots, help voters</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Also: equipment managers, ballot managers, and assistants</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Bilingual poll workers help voters in Spanish and other languages</a:t>
            </a:r>
            <a:endParaRPr lang="en-US" sz="2800" dirty="0"/>
          </a:p>
          <a:p>
            <a:pPr marL="355600" indent="-355600">
              <a:spcAft>
                <a:spcPts val="1400"/>
              </a:spcAft>
              <a:buSzPct val="100000"/>
              <a:buChar char="•"/>
            </a:pPr>
            <a:r>
              <a:rPr lang="en-US" sz="2800" b="1" dirty="0">
                <a:solidFill>
                  <a:srgbClr val="8A5A00"/>
                </a:solidFill>
                <a:latin typeface="Segoe UI" pitchFamily="34" charset="0"/>
                <a:ea typeface="Segoe UI" pitchFamily="34" charset="-122"/>
                <a:cs typeface="Segoe UI" pitchFamily="34" charset="-120"/>
              </a:rPr>
              <a:t>[NEED: Sample County's position names and which are open]</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Who can serve</a:t>
            </a:r>
            <a:endParaRPr lang="en-US" sz="3400" dirty="0"/>
          </a:p>
        </p:txBody>
      </p:sp>
      <p:sp>
        <p:nvSpPr>
          <p:cNvPr id="3" name="Text 1"/>
          <p:cNvSpPr/>
          <p:nvPr/>
        </p:nvSpPr>
        <p:spPr>
          <a:xfrm>
            <a:off x="731520" y="1508760"/>
            <a:ext cx="10789920" cy="4709160"/>
          </a:xfrm>
          <a:prstGeom prst="rect">
            <a:avLst/>
          </a:prstGeom>
          <a:noFill/>
          <a:ln/>
        </p:spPr>
        <p:txBody>
          <a:bodyPr wrap="square" rtlCol="0" anchor="t"/>
          <a:lstStyle/>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Registered voters of Sample County</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16- and 17-year-olds who have preregistered in Sample County</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You must be able to read and write English</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Opposed candidates on the ballot can't serve</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Training comes first</a:t>
            </a:r>
            <a:endParaRPr lang="en-US" sz="3400" dirty="0"/>
          </a:p>
        </p:txBody>
      </p:sp>
      <p:sp>
        <p:nvSpPr>
          <p:cNvPr id="3" name="Text 1"/>
          <p:cNvSpPr/>
          <p:nvPr/>
        </p:nvSpPr>
        <p:spPr>
          <a:xfrm>
            <a:off x="731520" y="1508760"/>
            <a:ext cx="10789920" cy="4709160"/>
          </a:xfrm>
          <a:prstGeom prst="rect">
            <a:avLst/>
          </a:prstGeom>
          <a:noFill/>
          <a:ln/>
        </p:spPr>
        <p:txBody>
          <a:bodyPr wrap="square" rtlCol="0" anchor="t"/>
          <a:lstStyle/>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Required before every election</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Clerks: at least 3 hours</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Inspectors: at least 2 hours</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Plus training on serving voters with disabilities</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Election Day at a glance</a:t>
            </a:r>
            <a:endParaRPr lang="en-US" sz="3400" dirty="0"/>
          </a:p>
        </p:txBody>
      </p:sp>
      <p:sp>
        <p:nvSpPr>
          <p:cNvPr id="3" name="Text 1"/>
          <p:cNvSpPr/>
          <p:nvPr/>
        </p:nvSpPr>
        <p:spPr>
          <a:xfrm>
            <a:off x="731520" y="1508760"/>
            <a:ext cx="10789920" cy="4709160"/>
          </a:xfrm>
          <a:prstGeom prst="rect">
            <a:avLst/>
          </a:prstGeom>
          <a:noFill/>
          <a:ln/>
        </p:spPr>
        <p:txBody>
          <a:bodyPr wrap="square" rtlCol="0" anchor="t"/>
          <a:lstStyle/>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The team arrives by 6:00 a.m. to set up</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Polls are open 7:00 a.m. to 7:00 p.m.</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Anyone in line at 7:00 p.m. still gets to vote</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Then the team closes the polls and returns ballots and materials</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Report time and what to bring: </a:t>
            </a:r>
            <a:pPr indent="0" marL="0">
              <a:buNone/>
            </a:pPr>
            <a:r>
              <a:rPr lang="en-US" sz="2800" b="1" dirty="0">
                <a:solidFill>
                  <a:srgbClr val="8A5A00"/>
                </a:solidFill>
                <a:latin typeface="Segoe UI" pitchFamily="34" charset="0"/>
                <a:ea typeface="Segoe UI" pitchFamily="34" charset="-122"/>
                <a:cs typeface="Segoe UI" pitchFamily="34" charset="-120"/>
              </a:rPr>
              <a:t>[NEED: Sample County details]</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What we ask of every poll worker</a:t>
            </a:r>
            <a:endParaRPr lang="en-US" sz="3400" dirty="0"/>
          </a:p>
        </p:txBody>
      </p:sp>
      <p:sp>
        <p:nvSpPr>
          <p:cNvPr id="3" name="Text 1"/>
          <p:cNvSpPr/>
          <p:nvPr/>
        </p:nvSpPr>
        <p:spPr>
          <a:xfrm>
            <a:off x="731520" y="1508760"/>
            <a:ext cx="10789920" cy="4709160"/>
          </a:xfrm>
          <a:prstGeom prst="rect">
            <a:avLst/>
          </a:prstGeom>
          <a:noFill/>
          <a:ln/>
        </p:spPr>
        <p:txBody>
          <a:bodyPr wrap="square" rtlCol="0" anchor="t"/>
          <a:lstStyle/>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Stay nonpartisan while on duty</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No campaign buttons, shirts, or hats</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Wear your poll worker badge</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Stay off personal phones and focus on voters</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Treat every voter with dignity and respect</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Pay and scheduling</a:t>
            </a:r>
            <a:endParaRPr lang="en-US" sz="3400" dirty="0"/>
          </a:p>
        </p:txBody>
      </p:sp>
      <p:sp>
        <p:nvSpPr>
          <p:cNvPr id="3" name="Text 1"/>
          <p:cNvSpPr/>
          <p:nvPr/>
        </p:nvSpPr>
        <p:spPr>
          <a:xfrm>
            <a:off x="731520" y="1508760"/>
            <a:ext cx="10789920" cy="4709160"/>
          </a:xfrm>
          <a:prstGeom prst="rect">
            <a:avLst/>
          </a:prstGeom>
          <a:noFill/>
          <a:ln/>
        </p:spPr>
        <p:txBody>
          <a:bodyPr wrap="square" rtlCol="0" anchor="t"/>
          <a:lstStyle/>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Election Day pay: </a:t>
            </a:r>
            <a:pPr indent="0" marL="0">
              <a:buNone/>
            </a:pPr>
            <a:r>
              <a:rPr lang="en-US" sz="2800" b="1" dirty="0">
                <a:solidFill>
                  <a:srgbClr val="8A5A00"/>
                </a:solidFill>
                <a:latin typeface="Segoe UI" pitchFamily="34" charset="0"/>
                <a:ea typeface="Segoe UI" pitchFamily="34" charset="-122"/>
                <a:cs typeface="Segoe UI" pitchFamily="34" charset="-120"/>
              </a:rPr>
              <a:t>[NEED: amount by position]</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Training pay: </a:t>
            </a:r>
            <a:pPr indent="0" marL="0">
              <a:buNone/>
            </a:pPr>
            <a:r>
              <a:rPr lang="en-US" sz="2800" b="1" dirty="0">
                <a:solidFill>
                  <a:srgbClr val="8A5A00"/>
                </a:solidFill>
                <a:latin typeface="Segoe UI" pitchFamily="34" charset="0"/>
                <a:ea typeface="Segoe UI" pitchFamily="34" charset="-122"/>
                <a:cs typeface="Segoe UI" pitchFamily="34" charset="-120"/>
              </a:rPr>
              <a:t>[NEED: amount, if paid]</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How you're paid: </a:t>
            </a:r>
            <a:pPr indent="0" marL="0">
              <a:buNone/>
            </a:pPr>
            <a:r>
              <a:rPr lang="en-US" sz="2800" b="1" dirty="0">
                <a:solidFill>
                  <a:srgbClr val="8A5A00"/>
                </a:solidFill>
                <a:latin typeface="Segoe UI" pitchFamily="34" charset="0"/>
                <a:ea typeface="Segoe UI" pitchFamily="34" charset="-122"/>
                <a:cs typeface="Segoe UI" pitchFamily="34" charset="-120"/>
              </a:rPr>
              <a:t>[NEED: check or direct deposit, and when]</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Early voting shifts: </a:t>
            </a:r>
            <a:pPr indent="0" marL="0">
              <a:buNone/>
            </a:pPr>
            <a:r>
              <a:rPr lang="en-US" sz="2800" b="1" dirty="0">
                <a:solidFill>
                  <a:srgbClr val="8A5A00"/>
                </a:solidFill>
                <a:latin typeface="Segoe UI" pitchFamily="34" charset="0"/>
                <a:ea typeface="Segoe UI" pitchFamily="34" charset="-122"/>
                <a:cs typeface="Segoe UI" pitchFamily="34" charset="-120"/>
              </a:rPr>
              <a:t>[NEED: yes or no, and how to ask]</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Sign up today</a:t>
            </a:r>
            <a:endParaRPr lang="en-US" sz="3400" dirty="0"/>
          </a:p>
        </p:txBody>
      </p:sp>
      <p:sp>
        <p:nvSpPr>
          <p:cNvPr id="3" name="Text 1"/>
          <p:cNvSpPr/>
          <p:nvPr/>
        </p:nvSpPr>
        <p:spPr>
          <a:xfrm>
            <a:off x="731520" y="1508760"/>
            <a:ext cx="10789920" cy="4709160"/>
          </a:xfrm>
          <a:prstGeom prst="rect">
            <a:avLst/>
          </a:prstGeom>
          <a:noFill/>
          <a:ln/>
        </p:spPr>
        <p:txBody>
          <a:bodyPr wrap="square" rtlCol="0" anchor="t"/>
          <a:lstStyle/>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Online: </a:t>
            </a:r>
            <a:pPr indent="0" marL="0">
              <a:buNone/>
            </a:pPr>
            <a:r>
              <a:rPr lang="en-US" sz="2800" b="1" dirty="0">
                <a:solidFill>
                  <a:srgbClr val="8A5A00"/>
                </a:solidFill>
                <a:latin typeface="Segoe UI" pitchFamily="34" charset="0"/>
                <a:ea typeface="Segoe UI" pitchFamily="34" charset="-122"/>
                <a:cs typeface="Segoe UI" pitchFamily="34" charset="-120"/>
              </a:rPr>
              <a:t>[NEED: sign-up web address]</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Phone: </a:t>
            </a:r>
            <a:pPr indent="0" marL="0">
              <a:buNone/>
            </a:pPr>
            <a:r>
              <a:rPr lang="en-US" sz="2800" b="1" dirty="0">
                <a:solidFill>
                  <a:srgbClr val="8A5A00"/>
                </a:solidFill>
                <a:latin typeface="Segoe UI" pitchFamily="34" charset="0"/>
                <a:ea typeface="Segoe UI" pitchFamily="34" charset="-122"/>
                <a:cs typeface="Segoe UI" pitchFamily="34" charset="-120"/>
              </a:rPr>
              <a:t>[NEED: poll worker phone line]</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Next training dates: </a:t>
            </a:r>
            <a:pPr indent="0" marL="0">
              <a:buNone/>
            </a:pPr>
            <a:r>
              <a:rPr lang="en-US" sz="2800" b="1" dirty="0">
                <a:solidFill>
                  <a:srgbClr val="8A5A00"/>
                </a:solidFill>
                <a:latin typeface="Segoe UI" pitchFamily="34" charset="0"/>
                <a:ea typeface="Segoe UI" pitchFamily="34" charset="-122"/>
                <a:cs typeface="Segoe UI" pitchFamily="34" charset="-120"/>
              </a:rPr>
              <a:t>[NEED: dates]</a:t>
            </a:r>
            <a:endParaRPr lang="en-US" sz="2800" dirty="0"/>
          </a:p>
          <a:p>
            <a:pPr marL="355600" indent="-355600">
              <a:spcAft>
                <a:spcPts val="1400"/>
              </a:spcAft>
              <a:buSzPct val="100000"/>
              <a:buChar char="•"/>
            </a:pPr>
            <a:r>
              <a:rPr lang="en-US" sz="2800" dirty="0">
                <a:solidFill>
                  <a:srgbClr val="1C2330"/>
                </a:solidFill>
                <a:latin typeface="Segoe UI" pitchFamily="34" charset="0"/>
                <a:ea typeface="Segoe UI" pitchFamily="34" charset="-122"/>
                <a:cs typeface="Segoe UI" pitchFamily="34" charset="-120"/>
              </a:rPr>
              <a:t>Thank you for serving your community!</a:t>
            </a:r>
            <a:endParaRPr lang="en-US" sz="28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2"/>
          <p:cNvSpPr/>
          <p:nvPr>
            <p:ph type="title"/>
          </p:nvPr>
        </p:nvSpPr>
        <p:spPr>
          <a:xfrm>
            <a:off x="457200" y="182880"/>
            <a:ext cx="11247120" cy="777240"/>
          </a:xfrm>
          <a:prstGeom prst="rect">
            <a:avLst/>
          </a:prstGeom>
          <a:noFill/>
          <a:ln/>
        </p:spPr>
        <p:txBody>
          <a:bodyPr wrap="square" rtlCol="0" anchor="ctr"/>
          <a:lstStyle/>
          <a:p>
            <a:pPr algn="l" indent="0" marL="0">
              <a:buNone/>
            </a:pPr>
            <a:r>
              <a:rPr lang="en-US" sz="3400" b="1" dirty="0">
                <a:solidFill>
                  <a:srgbClr val="FFFFFF"/>
                </a:solidFill>
                <a:latin typeface="Segoe UI" pitchFamily="34" charset="0"/>
                <a:ea typeface="Segoe UI" pitchFamily="34" charset="-122"/>
                <a:cs typeface="Segoe UI" pitchFamily="34" charset="-120"/>
              </a:rPr>
              <a:t>Sources</a:t>
            </a:r>
            <a:endParaRPr lang="en-US" sz="3400" dirty="0"/>
          </a:p>
        </p:txBody>
      </p:sp>
      <p:sp>
        <p:nvSpPr>
          <p:cNvPr id="3" name="Text 1"/>
          <p:cNvSpPr/>
          <p:nvPr/>
        </p:nvSpPr>
        <p:spPr>
          <a:xfrm>
            <a:off x="731520" y="1508760"/>
            <a:ext cx="10789920" cy="4709160"/>
          </a:xfrm>
          <a:prstGeom prst="rect">
            <a:avLst/>
          </a:prstGeom>
          <a:noFill/>
          <a:ln/>
        </p:spPr>
        <p:txBody>
          <a:bodyPr wrap="square" rtlCol="0" anchor="t"/>
          <a:lstStyle/>
          <a:p>
            <a:pPr marL="342900" indent="-342900">
              <a:spcAft>
                <a:spcPts val="1000"/>
              </a:spcAft>
              <a:buSzPct val="100000"/>
              <a:buChar char="•"/>
            </a:pPr>
            <a:r>
              <a:rPr lang="en-US" sz="2000" dirty="0">
                <a:solidFill>
                  <a:srgbClr val="1C2330"/>
                </a:solidFill>
                <a:latin typeface="Segoe UI" pitchFamily="34" charset="0"/>
                <a:ea typeface="Segoe UI" pitchFamily="34" charset="-122"/>
                <a:cs typeface="Segoe UI" pitchFamily="34" charset="-120"/>
              </a:rPr>
              <a:t>Polling Place Procedures Manual (Form DS-DE 11, Eff. 07/24), adopted by Rule 1S-2.034, F.A.C. Get it from the Division of Elections Forms page: dos.fl.gov/elections/forms-publications/forms/</a:t>
            </a:r>
            <a:endParaRPr lang="en-US" sz="2000" dirty="0"/>
          </a:p>
          <a:p>
            <a:pPr marL="342900" indent="-342900">
              <a:spcAft>
                <a:spcPts val="1000"/>
              </a:spcAft>
              <a:buSzPct val="100000"/>
              <a:buChar char="•"/>
            </a:pPr>
            <a:r>
              <a:rPr lang="en-US" sz="2000" dirty="0">
                <a:solidFill>
                  <a:srgbClr val="1C2330"/>
                </a:solidFill>
                <a:latin typeface="Segoe UI" pitchFamily="34" charset="0"/>
                <a:ea typeface="Segoe UI" pitchFamily="34" charset="-122"/>
                <a:cs typeface="Segoe UI" pitchFamily="34" charset="-120"/>
              </a:rPr>
              <a:t>s. 102.012, F.S. (who may serve; arrive by 6 a.m.)</a:t>
            </a:r>
            <a:endParaRPr lang="en-US" sz="2000" dirty="0"/>
          </a:p>
          <a:p>
            <a:pPr marL="342900" indent="-342900">
              <a:spcAft>
                <a:spcPts val="1000"/>
              </a:spcAft>
              <a:buSzPct val="100000"/>
              <a:buChar char="•"/>
            </a:pPr>
            <a:r>
              <a:rPr lang="en-US" sz="2000" dirty="0">
                <a:solidFill>
                  <a:srgbClr val="1C2330"/>
                </a:solidFill>
                <a:latin typeface="Segoe UI" pitchFamily="34" charset="0"/>
                <a:ea typeface="Segoe UI" pitchFamily="34" charset="-122"/>
                <a:cs typeface="Segoe UI" pitchFamily="34" charset="-120"/>
              </a:rPr>
              <a:t>s. 97.041(1)(b), F.S. (preregistering at 16)</a:t>
            </a:r>
            <a:endParaRPr lang="en-US" sz="2000" dirty="0"/>
          </a:p>
          <a:p>
            <a:pPr marL="342900" indent="-342900">
              <a:spcAft>
                <a:spcPts val="1000"/>
              </a:spcAft>
              <a:buSzPct val="100000"/>
              <a:buChar char="•"/>
            </a:pPr>
            <a:r>
              <a:rPr lang="en-US" sz="2000" dirty="0">
                <a:solidFill>
                  <a:srgbClr val="1C2330"/>
                </a:solidFill>
                <a:latin typeface="Segoe UI" pitchFamily="34" charset="0"/>
                <a:ea typeface="Segoe UI" pitchFamily="34" charset="-122"/>
                <a:cs typeface="Segoe UI" pitchFamily="34" charset="-120"/>
              </a:rPr>
              <a:t>s. 102.014, F.S. (poll worker recruitment and training)</a:t>
            </a:r>
            <a:endParaRPr lang="en-US" sz="2000" dirty="0"/>
          </a:p>
          <a:p>
            <a:pPr marL="342900" indent="-342900">
              <a:spcAft>
                <a:spcPts val="1000"/>
              </a:spcAft>
              <a:buSzPct val="100000"/>
              <a:buChar char="•"/>
            </a:pPr>
            <a:r>
              <a:rPr lang="en-US" sz="2000" dirty="0">
                <a:solidFill>
                  <a:srgbClr val="1C2330"/>
                </a:solidFill>
                <a:latin typeface="Segoe UI" pitchFamily="34" charset="0"/>
                <a:ea typeface="Segoe UI" pitchFamily="34" charset="-122"/>
                <a:cs typeface="Segoe UI" pitchFamily="34" charset="-120"/>
              </a:rPr>
              <a:t>s. 100.011, F.S. (polls open 7 a.m. to 7 p.m.)</a:t>
            </a:r>
            <a:endParaRPr lang="en-US" sz="2000" dirty="0"/>
          </a:p>
          <a:p>
            <a:pPr marL="342900" indent="-342900">
              <a:spcAft>
                <a:spcPts val="1000"/>
              </a:spcAft>
              <a:buSzPct val="100000"/>
              <a:buChar char="•"/>
            </a:pPr>
            <a:r>
              <a:rPr lang="en-US" sz="2000" dirty="0">
                <a:solidFill>
                  <a:srgbClr val="1C2330"/>
                </a:solidFill>
                <a:latin typeface="Segoe UI" pitchFamily="34" charset="0"/>
                <a:ea typeface="Segoe UI" pitchFamily="34" charset="-122"/>
                <a:cs typeface="Segoe UI" pitchFamily="34" charset="-120"/>
              </a:rPr>
              <a:t>Items marked [NEED: …] come from Sample County's own approved information.</a:t>
            </a:r>
            <a:endParaRPr lang="en-US" sz="2000" dirty="0"/>
          </a:p>
        </p:txBody>
      </p:sp>
      <p:sp>
        <p:nvSpPr>
          <p:cNvPr id="25" name="Slide Number Placeholder 0"/>
          <p:cNvSpPr>
            <a:spLocks noGrp="1"/>
          </p:cNvSpPr>
          <p:nvPr>
            <p:ph type="sldNum" sz="quarter" idx="4294967295"/>
          </p:nvPr>
        </p:nvSpPr>
        <p:spPr>
          <a:xfrm>
            <a:off x="11247120" y="6355080"/>
            <a:ext cx="640080" cy="365760"/>
          </a:xfrm>
          <a:prstGeom prst="rect">
            <a:avLst/>
          </a:prstGeom>
          <a:extLst>
            <a:ext uri="{C572A759-6A51-4108-AA02-DFA0A04FC94B}">
              <ma14:wrappingTextBoxFlag xmlns:ma14="http://schemas.microsoft.com/office/mac/drawingml/2011/main" val="0"/>
            </a:ext>
          </a:extLst>
        </p:spPr>
        <p:txBody>
          <a:bodyPr/>
          <a:lstStyle>
            <a:lvl1pPr>
              <a:defRPr sz="1200">
                <a:solidFill>
                  <a:srgbClr val="4A5465"/>
                </a:solidFill>
                <a:latin typeface="Segoe UI"/>
                <a:ea typeface="Segoe UI"/>
                <a:cs typeface="Segoe UI"/>
              </a:defRPr>
            </a:lvl1pPr>
          </a:lstStyle>
          <a:p>
            <a:pPr algn="l"/>
            <a:fld id="{F7021451-1387-4CA6-816F-3879F97B5CBC}" type="slidenum">
              <a:rPr b="0" lang="en-US"/>
              <a:t>11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AI for Florida Elections (sample)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 a Poll Worker (DRAFT FOR REVIEW)</dc:title>
  <dc:subject>Sample deck built from public information</dc:subject>
  <dc:creator>AI for Florida Elections (demonstration)</dc:creator>
  <cp:lastModifiedBy>AI for Florida Elections (demonstration)</cp:lastModifiedBy>
  <cp:revision>1</cp:revision>
  <dcterms:created xsi:type="dcterms:W3CDTF">2026-09-26T14:50:21Z</dcterms:created>
  <dcterms:modified xsi:type="dcterms:W3CDTF">2026-09-26T14:50:21Z</dcterms:modified>
</cp:coreProperties>
</file>