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Tonight is an overview of how to become a candidate for a county office and how qualifying works in Sample County.</a:t>
            </a:r>
          </a:p>
          <a:p>
            <a:r>
              <a:rPr lang="en-US" dirty="0"/>
              <a:t>Everything in this deck comes from the Florida Division of Elections’ Candidate and Campaign Treasurer Handbook (Rev. 07/14/2026) and the 2026 Florida Statutes. The handbook calls itself a quick reference guide and says the Florida Election Code controls (Handbook p. 1).</a:t>
            </a:r>
          </a:p>
          <a:p>
            <a:r>
              <a:rPr lang="en-US" dirty="0"/>
              <a:t>Before presenting: add your office logo (use the real file) and fill in every [NEED: …] item from official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handbook says it serves only as a quick reference guide and is not a substitute for the Florida Election Code, which controls. It tells people to direct questions to their county supervisor of elections or the Division at 850.245.6200 (Handbook p. 1).</a:t>
            </a:r>
          </a:p>
          <a:p>
            <a:r>
              <a:rPr lang="en-US" dirty="0"/>
              <a:t>Why we can’t judge eligibility: when we review qualifying papers, our job is “ministerial.” We check whether each required item is filed and complete on its face. We may not decide whether the contents are accurate (s. 99.061(7)(c), F.S.).</a:t>
            </a:r>
          </a:p>
          <a:p>
            <a:r>
              <a:rPr lang="en-US" dirty="0"/>
              <a:t>Laws change: in 2026 the Legislature added qualifying requirements (Chapters 2026-25 and 2026-26, Laws of Florida). Always use the current handbook and check the Division’s Qualifying Information page for notices.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“filing officer” is the person before whom a candidate qualifies (s. 106.011(11), F.S.).</a:t>
            </a:r>
          </a:p>
          <a:p>
            <a:r>
              <a:rPr lang="en-US" dirty="0"/>
              <a:t>The handbook lists who that is: the Division for state, multi-county district, and judicial offices (except county court judge); the Supervisor of Elections for county court judge, countywide, and district offices (except multi-county offices); and the municipal clerk for municipal offices (Handbook p. 9).</a:t>
            </a:r>
          </a:p>
          <a:p>
            <a:r>
              <a:rPr lang="en-US" dirty="0"/>
              <a:t>County office candidates file their qualification papers and pay the qualifying fee to the supervisor of elections of the county (s. 99.061(2), F.S.).</a:t>
            </a:r>
          </a:p>
          <a:p>
            <a:r>
              <a:rPr lang="en-US" dirty="0"/>
              <a:t>If someone is running for a different type of office, point them to the right handbook on the Division’s Publications/Reports page.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DS-DE 9, Appointment of Campaign Treasurer and Designation of Campaign Depository for Candidates, is the first document that must be filed with the filing officer to become a candidate. At the same time, the candidate designates the office (Handbook p. 8; s. 106.021(1)(a), F.S.).</a:t>
            </a:r>
          </a:p>
          <a:p>
            <a:r>
              <a:rPr lang="en-US" dirty="0"/>
              <a:t>It must be filed before opening the campaign account, before accepting contributions or making expenditures, and before getting signatures on a DS-DE 104 candidate petition (Handbook pp. 8, 19).</a:t>
            </a:r>
          </a:p>
          <a:p>
            <a:r>
              <a:rPr lang="en-US" dirty="0"/>
              <a:t>The form is “filed” only when the filing officer receives it (not when mailed) and determines it is complete (Handbook p. 8).</a:t>
            </a:r>
          </a:p>
          <a:p>
            <a:r>
              <a:rPr lang="en-US" dirty="0"/>
              <a:t>Announcing is fine, as long as no contributions are received, no expenditures are made, and no petition signatures are collected (Handbook pp. 8, 84).</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DS-DE 84, Statement of Candidate, must be filed within ten days after Form DS-DE 9. It says the candidate has been provided access to read and understand Chapter 106 (Handbook p. 9; s. 106.023(1), F.S.).</a:t>
            </a:r>
          </a:p>
          <a:p>
            <a:r>
              <a:rPr lang="en-US" dirty="0"/>
              <a:t>New in 2026: at the time of filing the statement, the candidate also provides a written oath or affirmation that he or she meets, or will meet, all statutory and constitutional qualifications for the office (s. 106.023(3), F.S.). This is not in the handbook’s summary.</a:t>
            </a:r>
          </a:p>
          <a:p>
            <a:r>
              <a:rPr lang="en-US" dirty="0"/>
              <a:t>A candidate may appoint themselves as campaign treasurer, and a county candidate may appoint no more than 3 deputy treasurers (Handbook pp. 19, 86; s. 106.021(1)(a), (1)(c), F.S.). Treasurers accept the appointment in writing (s. 106.021(1)(c), F.S.).</a:t>
            </a:r>
          </a:p>
          <a:p>
            <a:r>
              <a:rPr lang="en-US" dirty="0"/>
              <a:t>The campaign account must be separate from any personal account, and funds must be deposited by the end of the fifth business day (Handbook pp. 20, 22; s. 106.05, F.S.).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 the candidate pays the qualifying fee by a check drawn on the campaign account (Handbook p. 32; s. 99.061(7)(a)1., F.S.). The filing fee is 3 percent and the election assessment is 1 percent of the office’s annual salary; the party assessment is 2 percent, if levied (s. 99.092(1), F.S.). Use the dollar amounts from our official fee list, not your own math.</a:t>
            </a:r>
          </a:p>
          <a:p>
            <a:r>
              <a:rPr lang="en-US" dirty="0"/>
              <a:t>Petition: a candidate who meets the petition requirements doesn’t pay the qualifying fee or party assessment (s. 99.095(1), F.S.). Signatures must equal at least 1 percent of the registered voters in the area the office serves (s. 99.095(2)(a), F.S.). File Form DS-DE 9 before collecting any signatures, and submit petitions before noon of the 28th day before the first day of qualifying (Handbook p. 85; s. 99.095(3), F.S.).</a:t>
            </a:r>
          </a:p>
          <a:p>
            <a:r>
              <a:rPr lang="en-US" dirty="0"/>
              <a:t>Write-in candidates don’t pay a filing fee, election assessment, or party assessment, and their names aren’t printed on the ballot (s. 99.061(4)(b), F.S.).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items must be received by the filing officer by the end of the qualifying period (s. 99.061(7)(a), F.S.). For county offices, qualifying opens at noon on the 71st day and closes at noon on the 67th day before the primary (s. 99.061(2), F.S.). We may accept and hold papers turned in up to 14 days before qualifying begins (s. 99.061(8), F.S.).</a:t>
            </a:r>
          </a:p>
          <a:p>
            <a:r>
              <a:rPr lang="en-US" dirty="0"/>
              <a:t>The oath must contain the candidate’s name as it is to appear on the ballot, and the ballot name can’t be changed after qualifying ends (s. 99.061(7)(a)2., (7)(b), F.S.).</a:t>
            </a:r>
          </a:p>
          <a:p>
            <a:r>
              <a:rPr lang="en-US" dirty="0"/>
              <a:t>Party statement: the party, at least 365 consecutive days of membership before qualifying begins, and the party assessment paid. No-party candidates state they are registered without party affiliation (Handbook p. 11; s. 99.021(1)(b), (1)(c), F.S.).</a:t>
            </a:r>
          </a:p>
          <a:p>
            <a:r>
              <a:rPr lang="en-US" dirty="0"/>
              <a:t>Financial disclosure: candidates for a constitutional office, or for another office whose holder files annually with the Commission on Ethics under s. 112.3144 (this includes mayors and elected city or town governing-body members), file a full and public disclosure of financial interests. Other candidates, including most county offices, file a statement of financial interests under s. 112.3145. The Commission on Ethics or your attorney can tell you which applies (s. 99.061(5), (7)(a)6.; s. 112.3144(1), F.S.). Citizenship oath: added in 2026 (s. 99.061(7)(a)7., F.S.).</a:t>
            </a:r>
          </a:p>
          <a:p>
            <a:r>
              <a:rPr lang="en-US" dirty="0"/>
              <a:t>Form DS-DE 9 must be filed no later than the date the candidate qualifies (Handbook p. 19).</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Resign-to-run: an officer may not qualify for another office with an overlapping term without resigning. The written resignation must be submitted at least ten days before the first day of qualifying, and it is irrevocable (Handbook p. 9; s. 99.012(3), F.S.).</a:t>
            </a:r>
          </a:p>
          <a:p>
            <a:r>
              <a:rPr lang="en-US" dirty="0"/>
              <a:t>A subordinate officer, deputy sheriff, or police officer must resign effective upon qualifying if running for an office held by someone who supervises them and who has qualified for re-election (Handbook p. 10; s. 99.012(5), F.S.).</a:t>
            </a:r>
          </a:p>
          <a:p>
            <a:r>
              <a:rPr lang="en-US" dirty="0"/>
              <a:t>The federal Hatch Act may also apply to some government employees. The Division has no authority to advise on it and refers questions to the U.S. Office of Special Counsel (Handbook p. 10).</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Reports are due on the 10th day after the end of each calendar quarter, starting when the candidate files Form DS-DE 9, except the third calendar quarter immediately before a general election (s. 106.07(1), F.S.). Then reports are due on the 60th day before the primary and every other Friday through the 4th day before the general, plus the 25th and 11th days before each election (Handbook pp. 56–57; s. 106.07(1), F.S.). Ask us how Sample County receives reports: [NEED: how Sample County receives campaign reports].</a:t>
            </a:r>
          </a:p>
          <a:p>
            <a:r>
              <a:rPr lang="en-US" dirty="0"/>
              <a:t>Late fine: $50 a day for the first 3 days, then $500 a day. For the reports just before the primary and general elections it is $500 a day from day 1. Capped at 25% of receipts or expenditures. Fines are paid from personal funds (Handbook p. 57; s. 106.07(8)(b), F.S.).</a:t>
            </a:r>
          </a:p>
          <a:p>
            <a:r>
              <a:rPr lang="en-US" dirty="0"/>
              <a:t>Contribution limit for countywide and less-than-countywide candidates: $1,000 per person per election; the primary and general are separate elections (Handbook p. 29; s. 106.08(1)(a)3., F.S.).</a:t>
            </a:r>
          </a:p>
          <a:p>
            <a:r>
              <a:rPr lang="en-US" dirty="0"/>
              <a:t>Disclaimer wording must match the law exactly (Handbook p. 40; s. 106.143(1)(a), F.S.).</a:t>
            </a:r>
          </a:p>
          <a:p>
            <a:r>
              <a:rPr lang="en-US" dirty="0"/>
              <a:t>Termination: within 90 days after you withdraw, become unopposed, are eliminated, or are elected, dispose of the funds and file a report (Handbook pp. 62–63; s. 106.141(1), F.S.).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forms and publications are on the Division’s website at dos.fl.gov/elections/forms-publications, and questions can go to your county supervisor of elections or the Division at 850.245.6200 (Handbook p. 1).</a:t>
            </a:r>
          </a:p>
          <a:p>
            <a:r>
              <a:rPr lang="en-US" dirty="0"/>
              <a:t>The handbook also points readers to the Division’s State Qualifying Handbook and Candidate Petition Handbook (Handbook p. 1).</a:t>
            </a:r>
          </a:p>
          <a:p>
            <a:r>
              <a:rPr lang="en-US" dirty="0"/>
              <a:t>Hand out the Sample County qualifying checklist and FAQ. Remind everyone: this was a summary. The handbook and Florida law control.</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0F2E4C"/>
        </a:solidFill>
      </p:bgPr>
    </p:bg>
    <p:spTree>
      <p:nvGrpSpPr>
        <p:cNvPr id="1" name=""/>
        <p:cNvGrpSpPr/>
        <p:nvPr/>
      </p:nvGrpSpPr>
      <p:grpSpPr>
        <a:xfrm>
          <a:off x="0" y="0"/>
          <a:ext cx="0" cy="0"/>
          <a:chOff x="0" y="0"/>
          <a:chExt cx="0" cy="0"/>
        </a:xfrm>
      </p:grpSpPr>
      <p:sp>
        <p:nvSpPr>
          <p:cNvPr descr="Decorative color band" id="2" name="Shape 0">
            <a:extLst>
              <a:ext uri="{C183D7F6-B498-43B3-948B-1728B52AA6E4}">
                <adec:decorative xmlns:adec="http://schemas.microsoft.com/office/drawing/2017/decorative" val="1"/>
              </a:ext>
            </a:extLst>
          </p:cNvPr>
          <p:cNvSpPr/>
          <p:nvPr/>
        </p:nvSpPr>
        <p:spPr>
          <a:xfrm>
            <a:off x="0" y="4160520"/>
            <a:ext cx="12192000" cy="91440"/>
          </a:xfrm>
          <a:prstGeom prst="rect">
            <a:avLst/>
          </a:prstGeom>
          <a:solidFill>
            <a:srgbClr val="F2B544"/>
          </a:solidFill>
          <a:ln/>
        </p:spPr>
      </p:sp>
      <p:sp>
        <p:nvSpPr>
          <p:cNvPr id="3" name="Text 1"/>
          <p:cNvSpPr/>
          <p:nvPr>
            <p:ph idx="101" type="title" hasCustomPrompt="1"/>
          </p:nvPr>
        </p:nvSpPr>
        <p:spPr>
          <a:xfrm>
            <a:off x="731520" y="914400"/>
            <a:ext cx="10698480" cy="1737360"/>
          </a:xfrm>
          <a:prstGeom prst="rect">
            <a:avLst/>
          </a:prstGeom>
          <a:noFill/>
          <a:ln/>
        </p:spPr>
        <p:txBody>
          <a:bodyPr wrap="square" rtlCol="0"/>
          <a:lstStyle>
            <a:lvl1pPr algn="l" indent="0" marL="0">
              <a:buNone/>
              <a:defRPr lang="en-US" sz="48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4800" dirty="0"/>
          </a:p>
        </p:txBody>
      </p:sp>
      <p:sp>
        <p:nvSpPr>
          <p:cNvPr id="4" name="Text 1"/>
          <p:cNvSpPr/>
          <p:nvPr/>
        </p:nvSpPr>
        <p:spPr>
          <a:xfrm>
            <a:off x="457200" y="6263640"/>
            <a:ext cx="9601200" cy="411480"/>
          </a:xfrm>
          <a:prstGeom prst="rect">
            <a:avLst/>
          </a:prstGeom>
          <a:noFill/>
          <a:ln/>
        </p:spPr>
        <p:txBody>
          <a:bodyPr wrap="square" rtlCol="0" anchor="ctr"/>
          <a:lstStyle/>
          <a:p>
            <a:pPr indent="0" marL="0">
              <a:buNone/>
            </a:pPr>
            <a:r>
              <a:rPr lang="en-US" sz="1600" dirty="0">
                <a:solidFill>
                  <a:srgbClr val="D6DEE8"/>
                </a:solidFill>
                <a:latin typeface="Segoe UI" pitchFamily="34" charset="0"/>
                <a:ea typeface="Segoe UI" pitchFamily="34" charset="-122"/>
                <a:cs typeface="Segoe UI" pitchFamily="34" charset="-120"/>
              </a:rPr>
              <a:t>DRAFT FOR REVIEW  •  Sample County is fictional</a:t>
            </a: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descr="Decorative color band" id="2" name="Shape 0">
            <a:extLst>
              <a:ext uri="{C183D7F6-B498-43B3-948B-1728B52AA6E4}">
                <adec:decorative xmlns:adec="http://schemas.microsoft.com/office/drawing/2017/decorative" val="1"/>
              </a:ext>
            </a:extLst>
          </p:cNvPr>
          <p:cNvSpPr/>
          <p:nvPr/>
        </p:nvSpPr>
        <p:spPr>
          <a:xfrm>
            <a:off x="0" y="0"/>
            <a:ext cx="12192000" cy="1143000"/>
          </a:xfrm>
          <a:prstGeom prst="rect">
            <a:avLst/>
          </a:prstGeom>
          <a:solidFill>
            <a:srgbClr val="0F2E4C"/>
          </a:solidFill>
          <a:ln/>
        </p:spPr>
      </p:sp>
      <p:sp>
        <p:nvSpPr>
          <p:cNvPr descr="Decorative color band" id="3" name="Shape 1">
            <a:extLst>
              <a:ext uri="{C183D7F6-B498-43B3-948B-1728B52AA6E4}">
                <adec:decorative xmlns:adec="http://schemas.microsoft.com/office/drawing/2017/decorative" val="1"/>
              </a:ext>
            </a:extLst>
          </p:cNvPr>
          <p:cNvSpPr/>
          <p:nvPr/>
        </p:nvSpPr>
        <p:spPr>
          <a:xfrm>
            <a:off x="0" y="1143000"/>
            <a:ext cx="12192000" cy="73152"/>
          </a:xfrm>
          <a:prstGeom prst="rect">
            <a:avLst/>
          </a:prstGeom>
          <a:solidFill>
            <a:srgbClr val="F2B544"/>
          </a:solidFill>
          <a:ln/>
        </p:spPr>
      </p:sp>
      <p:sp>
        <p:nvSpPr>
          <p:cNvPr id="4" name="Text 2"/>
          <p:cNvSpPr/>
          <p:nvPr>
            <p:ph idx="102" type="title" hasCustomPrompt="1"/>
          </p:nvPr>
        </p:nvSpPr>
        <p:spPr>
          <a:xfrm>
            <a:off x="457200" y="155448"/>
            <a:ext cx="11247120" cy="841248"/>
          </a:xfrm>
          <a:prstGeom prst="rect">
            <a:avLst/>
          </a:prstGeom>
          <a:noFill/>
          <a:ln/>
        </p:spPr>
        <p:txBody>
          <a:bodyPr wrap="square" rtlCol="0"/>
          <a:lstStyle>
            <a:lvl1pPr algn="l" indent="0" marL="0">
              <a:buNone/>
              <a:defRPr lang="en-US" sz="34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3400" dirty="0"/>
          </a:p>
        </p:txBody>
      </p:sp>
      <p:sp>
        <p:nvSpPr>
          <p:cNvPr id="5" name="Text 2"/>
          <p:cNvSpPr/>
          <p:nvPr/>
        </p:nvSpPr>
        <p:spPr>
          <a:xfrm>
            <a:off x="457200" y="6309360"/>
            <a:ext cx="9601200" cy="411480"/>
          </a:xfrm>
          <a:prstGeom prst="rect">
            <a:avLst/>
          </a:prstGeom>
          <a:noFill/>
          <a:ln/>
        </p:spPr>
        <p:txBody>
          <a:bodyPr wrap="square" rtlCol="0" anchor="ctr"/>
          <a:lstStyle/>
          <a:p>
            <a:pPr indent="0" marL="0">
              <a:buNone/>
            </a:pPr>
            <a:r>
              <a:rPr lang="en-US" sz="1600" dirty="0">
                <a:solidFill>
                  <a:srgbClr val="52606D"/>
                </a:solidFill>
                <a:latin typeface="Segoe UI" pitchFamily="34" charset="0"/>
                <a:ea typeface="Segoe UI" pitchFamily="34" charset="-122"/>
                <a:cs typeface="Segoe UI" pitchFamily="34" charset="-120"/>
              </a:rPr>
              <a:t>DRAFT FOR REVIEW  •  Sample County is fictional</a:t>
            </a:r>
            <a:endParaRPr lang="en-US" sz="1600" dirty="0"/>
          </a:p>
        </p:txBody>
      </p:sp>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title" hasCustomPrompt="1"/>
          </p:nvPr>
        </p:nvSpPr>
        <p:spPr>
          <a:xfrm>
            <a:off x="731520" y="914400"/>
            <a:ext cx="10698480" cy="1737360"/>
          </a:xfrm>
          <a:prstGeom prst="rect">
            <a:avLst/>
          </a:prstGeom>
          <a:noFill/>
          <a:ln/>
        </p:spPr>
        <p:txBody>
          <a:bodyPr wrap="square" rtlCol="0" anchor="b"/>
          <a:lstStyle/>
          <a:p>
            <a:pPr algn="l" indent="0" marL="0">
              <a:buNone/>
            </a:pPr>
            <a:r>
              <a:rPr lang="en-US" sz="4800" b="1" dirty="0">
                <a:solidFill>
                  <a:srgbClr val="FFFFFF"/>
                </a:solidFill>
                <a:latin typeface="Segoe UI" pitchFamily="34" charset="0"/>
                <a:ea typeface="Segoe UI" pitchFamily="34" charset="-122"/>
                <a:cs typeface="Segoe UI" pitchFamily="34" charset="-120"/>
              </a:rPr>
              <a:t>Thinking about running for county office?</a:t>
            </a:r>
            <a:endParaRPr lang="en-US" sz="4800" dirty="0"/>
          </a:p>
        </p:txBody>
      </p:sp>
      <p:sp>
        <p:nvSpPr>
          <p:cNvPr id="3" name="S1 Subtitle"/>
          <p:cNvSpPr/>
          <p:nvPr/>
        </p:nvSpPr>
        <p:spPr>
          <a:xfrm>
            <a:off x="731520" y="2743200"/>
            <a:ext cx="10698480" cy="822960"/>
          </a:xfrm>
          <a:prstGeom prst="rect">
            <a:avLst/>
          </a:prstGeom>
          <a:noFill/>
          <a:ln/>
        </p:spPr>
        <p:txBody>
          <a:bodyPr wrap="square" rtlCol="0" anchor="ctr"/>
          <a:lstStyle/>
          <a:p>
            <a:pPr indent="0" marL="0">
              <a:buNone/>
            </a:pPr>
            <a:r>
              <a:rPr lang="en-US" sz="3000" dirty="0">
                <a:solidFill>
                  <a:srgbClr val="FFFFFF"/>
                </a:solidFill>
                <a:latin typeface="Segoe UI" pitchFamily="34" charset="0"/>
                <a:ea typeface="Segoe UI" pitchFamily="34" charset="-122"/>
                <a:cs typeface="Segoe UI" pitchFamily="34" charset="-120"/>
              </a:rPr>
              <a:t>Qualifying 101 for Sample County candidates</a:t>
            </a:r>
            <a:endParaRPr lang="en-US" sz="3000" dirty="0"/>
          </a:p>
        </p:txBody>
      </p:sp>
      <p:sp>
        <p:nvSpPr>
          <p:cNvPr id="4" name="S1 Presenter line"/>
          <p:cNvSpPr/>
          <p:nvPr/>
        </p:nvSpPr>
        <p:spPr>
          <a:xfrm>
            <a:off x="731520" y="4572000"/>
            <a:ext cx="10698480" cy="731520"/>
          </a:xfrm>
          <a:prstGeom prst="rect">
            <a:avLst/>
          </a:prstGeom>
          <a:noFill/>
          <a:ln/>
        </p:spPr>
        <p:txBody>
          <a:bodyPr wrap="square" rtlCol="0" anchor="ctr"/>
          <a:lstStyle/>
          <a:p>
            <a:pPr indent="0" marL="0">
              <a:buNone/>
            </a:pPr>
            <a:r>
              <a:rPr lang="en-US" sz="2200" dirty="0">
                <a:solidFill>
                  <a:srgbClr val="FFFFFF"/>
                </a:solidFill>
                <a:latin typeface="Segoe UI" pitchFamily="34" charset="0"/>
                <a:ea typeface="Segoe UI" pitchFamily="34" charset="-122"/>
                <a:cs typeface="Segoe UI" pitchFamily="34" charset="-120"/>
              </a:rPr>
              <a:t>Sample County Supervisor of Elections  •  </a:t>
            </a:r>
            <a:pPr indent="0" marL="0">
              <a:buNone/>
            </a:pPr>
            <a:r>
              <a:rPr lang="en-US" sz="2200" b="1" dirty="0">
                <a:solidFill>
                  <a:srgbClr val="F2B544"/>
                </a:solidFill>
                <a:latin typeface="Segoe UI" pitchFamily="34" charset="0"/>
                <a:ea typeface="Segoe UI" pitchFamily="34" charset="-122"/>
                <a:cs typeface="Segoe UI" pitchFamily="34" charset="-120"/>
              </a:rPr>
              <a:t>[NEED: session date and place]</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2"/>
          <p:cNvSpPr/>
          <p:nvPr>
            <p:ph idx="102" type="title" hasCustomPrompt="1"/>
          </p:nvPr>
        </p:nvSpPr>
        <p:spPr>
          <a:xfrm>
            <a:off x="457200" y="155448"/>
            <a:ext cx="11247120" cy="841248"/>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Before we start</a:t>
            </a:r>
            <a:endParaRPr lang="en-US" sz="3400" dirty="0"/>
          </a:p>
        </p:txBody>
      </p:sp>
      <p:sp>
        <p:nvSpPr>
          <p:cNvPr id="3" name="S2 Body"/>
          <p:cNvSpPr/>
          <p:nvPr/>
        </p:nvSpPr>
        <p:spPr>
          <a:xfrm>
            <a:off x="640080" y="1463040"/>
            <a:ext cx="10972800" cy="4709160"/>
          </a:xfrm>
          <a:prstGeom prst="rect">
            <a:avLst/>
          </a:prstGeom>
          <a:noFill/>
          <a:ln/>
        </p:spPr>
        <p:txBody>
          <a:bodyPr wrap="square" rtlCol="0" anchor="t"/>
          <a:lstStyle/>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This is a summary of the state’s Candidate and Campaign Treasurer Handbook (Rev. 07/14/2026) and Florida law</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The handbook and the law control, and laws can change during the year</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Our staff can explain forms and deadlines. We can’t give legal advice or tell you whether you’re eligible</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Legal questions: the Division of Elections (850.245.6200) or your own attorney</a:t>
            </a:r>
            <a:endParaRPr lang="en-US" sz="2400" dirty="0"/>
          </a:p>
        </p:txBody>
      </p:sp>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2"/>
          <p:cNvSpPr/>
          <p:nvPr>
            <p:ph idx="102" type="title" hasCustomPrompt="1"/>
          </p:nvPr>
        </p:nvSpPr>
        <p:spPr>
          <a:xfrm>
            <a:off x="457200" y="155448"/>
            <a:ext cx="11247120" cy="841248"/>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Who takes your paperwork?</a:t>
            </a:r>
            <a:endParaRPr lang="en-US" sz="3400" dirty="0"/>
          </a:p>
        </p:txBody>
      </p:sp>
      <p:sp>
        <p:nvSpPr>
          <p:cNvPr id="3" name="S3 Body"/>
          <p:cNvSpPr/>
          <p:nvPr/>
        </p:nvSpPr>
        <p:spPr>
          <a:xfrm>
            <a:off x="640080" y="1463040"/>
            <a:ext cx="10972800" cy="4709160"/>
          </a:xfrm>
          <a:prstGeom prst="rect">
            <a:avLst/>
          </a:prstGeom>
          <a:noFill/>
          <a:ln/>
        </p:spPr>
        <p:txBody>
          <a:bodyPr wrap="square" rtlCol="0" anchor="t"/>
          <a:lstStyle/>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Countywide offices and district offices within one county: the Supervisor of Elections</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County court judge: the Supervisor of Elections</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State, multi-county district, and other judicial offices: the Florida Division of Elections</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City offices: the municipal clerk</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Our office: </a:t>
            </a:r>
            <a:pPr indent="0" marL="0">
              <a:buNone/>
            </a:pPr>
            <a:r>
              <a:rPr lang="en-US" sz="2400" b="1" dirty="0">
                <a:solidFill>
                  <a:srgbClr val="B45309"/>
                </a:solidFill>
                <a:latin typeface="Segoe UI" pitchFamily="34" charset="0"/>
                <a:ea typeface="Segoe UI" pitchFamily="34" charset="-122"/>
                <a:cs typeface="Segoe UI" pitchFamily="34" charset="-120"/>
              </a:rPr>
              <a:t>[NEED: address, hours, and phone]</a:t>
            </a:r>
            <a:endParaRPr lang="en-US" sz="2400" dirty="0"/>
          </a:p>
        </p:txBody>
      </p:sp>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2"/>
          <p:cNvSpPr/>
          <p:nvPr>
            <p:ph idx="102" type="title" hasCustomPrompt="1"/>
          </p:nvPr>
        </p:nvSpPr>
        <p:spPr>
          <a:xfrm>
            <a:off x="457200" y="155448"/>
            <a:ext cx="11247120" cy="841248"/>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Step 1: File Form DS-DE 9 first</a:t>
            </a:r>
            <a:endParaRPr lang="en-US" sz="3400" dirty="0"/>
          </a:p>
        </p:txBody>
      </p:sp>
      <p:sp>
        <p:nvSpPr>
          <p:cNvPr id="3" name="S4 Body"/>
          <p:cNvSpPr/>
          <p:nvPr/>
        </p:nvSpPr>
        <p:spPr>
          <a:xfrm>
            <a:off x="640080" y="1463040"/>
            <a:ext cx="10972800" cy="4709160"/>
          </a:xfrm>
          <a:prstGeom prst="rect">
            <a:avLst/>
          </a:prstGeom>
          <a:noFill/>
          <a:ln/>
        </p:spPr>
        <p:txBody>
          <a:bodyPr wrap="square" rtlCol="0" anchor="t"/>
          <a:lstStyle/>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It names your campaign treasurer, your campaign bank, and the office you’re seeking</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File it before you open the account, accept or spend money, or collect petition signatures</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It counts as filed only when we receive it complete. Mailing it isn’t enough</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You may announce that you’re running before you file it</a:t>
            </a:r>
            <a:endParaRPr lang="en-US" sz="2400" dirty="0"/>
          </a:p>
        </p:txBody>
      </p:sp>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2"/>
          <p:cNvSpPr/>
          <p:nvPr>
            <p:ph idx="102" type="title" hasCustomPrompt="1"/>
          </p:nvPr>
        </p:nvSpPr>
        <p:spPr>
          <a:xfrm>
            <a:off x="457200" y="155448"/>
            <a:ext cx="11247120" cy="841248"/>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Step 2: Statement of Candidate and your account</a:t>
            </a:r>
            <a:endParaRPr lang="en-US" sz="3400" dirty="0"/>
          </a:p>
        </p:txBody>
      </p:sp>
      <p:sp>
        <p:nvSpPr>
          <p:cNvPr id="3" name="S5 Body"/>
          <p:cNvSpPr/>
          <p:nvPr/>
        </p:nvSpPr>
        <p:spPr>
          <a:xfrm>
            <a:off x="640080" y="1463040"/>
            <a:ext cx="10972800" cy="4709160"/>
          </a:xfrm>
          <a:prstGeom prst="rect">
            <a:avLst/>
          </a:prstGeom>
          <a:noFill/>
          <a:ln/>
        </p:spPr>
        <p:txBody>
          <a:bodyPr wrap="square" rtlCol="0" anchor="t"/>
          <a:lstStyle/>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Within 10 days after Form DS-DE 9: file Form DS-DE 84, Statement of Candidate</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With it: a written oath that you meet, or will meet, the qualifications (new in 2026)</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You may be your own treasurer and name up to 3 deputy treasurers</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Keep a separate campaign account. Deposit contributions by the end of the 5th business day</a:t>
            </a:r>
            <a:endParaRPr lang="en-US" sz="2400" dirty="0"/>
          </a:p>
        </p:txBody>
      </p:sp>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2"/>
          <p:cNvSpPr/>
          <p:nvPr>
            <p:ph idx="102" type="title" hasCustomPrompt="1"/>
          </p:nvPr>
        </p:nvSpPr>
        <p:spPr>
          <a:xfrm>
            <a:off x="457200" y="155448"/>
            <a:ext cx="11247120" cy="841248"/>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Two ways to get on the ballot</a:t>
            </a:r>
            <a:endParaRPr lang="en-US" sz="3400" dirty="0"/>
          </a:p>
        </p:txBody>
      </p:sp>
      <p:sp>
        <p:nvSpPr>
          <p:cNvPr descr="Card: Pay the qualifying fee. Check drawn on your campaign account; 3 percent filing fee plus 1 percent election assessment of the annual salary; plus a 2 percent party assessment if levied." id="3" name="S6 Card Pay the qualifying fee"/>
          <p:cNvSpPr/>
          <p:nvPr/>
        </p:nvSpPr>
        <p:spPr>
          <a:xfrm>
            <a:off x="457200" y="1508760"/>
            <a:ext cx="5440680" cy="3931920"/>
          </a:xfrm>
          <a:prstGeom prst="rect">
            <a:avLst/>
          </a:prstGeom>
          <a:solidFill>
            <a:srgbClr val="F4F7FA"/>
          </a:solidFill>
          <a:ln w="25400">
            <a:solidFill>
              <a:srgbClr val="F2B544"/>
            </a:solidFill>
          </a:ln>
        </p:spPr>
        <p:txBody>
          <a:bodyPr wrap="square" lIns="177800" tIns="177800" rIns="177800" bIns="177800" rtlCol="0" anchor="t"/>
          <a:lstStyle/>
          <a:p>
            <a:pPr indent="0" marL="0">
              <a:spcAft>
                <a:spcPts val="1000"/>
              </a:spcAft>
              <a:buNone/>
            </a:pPr>
            <a:r>
              <a:rPr lang="en-US" sz="2400" b="1" dirty="0">
                <a:solidFill>
                  <a:srgbClr val="0F2E4C"/>
                </a:solidFill>
                <a:latin typeface="Segoe UI" pitchFamily="34" charset="0"/>
                <a:ea typeface="Segoe UI" pitchFamily="34" charset="-122"/>
                <a:cs typeface="Segoe UI" pitchFamily="34" charset="-120"/>
              </a:rPr>
              <a:t>Pay the qualifying fee</a:t>
            </a:r>
            <a:endParaRPr lang="en-US" sz="2000" dirty="0"/>
          </a:p>
          <a:p>
            <a:pPr marL="381000" indent="-381000">
              <a:spcAft>
                <a:spcPts val="800"/>
              </a:spcAft>
              <a:buSzPct val="100000"/>
              <a:buChar char="•"/>
            </a:pPr>
            <a:r>
              <a:rPr lang="en-US" sz="2000" dirty="0">
                <a:solidFill>
                  <a:srgbClr val="1F2933"/>
                </a:solidFill>
                <a:latin typeface="Segoe UI" pitchFamily="34" charset="0"/>
                <a:ea typeface="Segoe UI" pitchFamily="34" charset="-122"/>
                <a:cs typeface="Segoe UI" pitchFamily="34" charset="-120"/>
              </a:rPr>
              <a:t>Check drawn on your campaign account</a:t>
            </a:r>
            <a:endParaRPr lang="en-US" sz="2000" dirty="0"/>
          </a:p>
          <a:p>
            <a:pPr marL="381000" indent="-381000">
              <a:spcAft>
                <a:spcPts val="800"/>
              </a:spcAft>
              <a:buSzPct val="100000"/>
              <a:buChar char="•"/>
            </a:pPr>
            <a:r>
              <a:rPr lang="en-US" sz="2000" dirty="0">
                <a:solidFill>
                  <a:srgbClr val="1F2933"/>
                </a:solidFill>
                <a:latin typeface="Segoe UI" pitchFamily="34" charset="0"/>
                <a:ea typeface="Segoe UI" pitchFamily="34" charset="-122"/>
                <a:cs typeface="Segoe UI" pitchFamily="34" charset="-120"/>
              </a:rPr>
              <a:t>3% filing fee + 1% election assessment, figured on the office’s annual salary</a:t>
            </a:r>
            <a:endParaRPr lang="en-US" sz="2000" dirty="0"/>
          </a:p>
          <a:p>
            <a:pPr marL="381000" indent="-381000">
              <a:spcAft>
                <a:spcPts val="800"/>
              </a:spcAft>
              <a:buSzPct val="100000"/>
              <a:buChar char="•"/>
            </a:pPr>
            <a:r>
              <a:rPr lang="en-US" sz="2000" dirty="0">
                <a:solidFill>
                  <a:srgbClr val="1F2933"/>
                </a:solidFill>
                <a:latin typeface="Segoe UI" pitchFamily="34" charset="0"/>
                <a:ea typeface="Segoe UI" pitchFamily="34" charset="-122"/>
                <a:cs typeface="Segoe UI" pitchFamily="34" charset="-120"/>
              </a:rPr>
              <a:t>Plus a 2% party assessment, if your party levies one</a:t>
            </a:r>
            <a:endParaRPr lang="en-US" sz="2000" dirty="0"/>
          </a:p>
          <a:p>
            <a:pPr marL="381000" indent="-381000">
              <a:spcAft>
                <a:spcPts val="800"/>
              </a:spcAft>
              <a:buSzPct val="100000"/>
              <a:buChar char="•"/>
            </a:pPr>
            <a:r>
              <a:rPr lang="en-US" sz="2000" dirty="0">
                <a:solidFill>
                  <a:srgbClr val="1F2933"/>
                </a:solidFill>
                <a:latin typeface="Segoe UI" pitchFamily="34" charset="0"/>
                <a:ea typeface="Segoe UI" pitchFamily="34" charset="-122"/>
                <a:cs typeface="Segoe UI" pitchFamily="34" charset="-120"/>
              </a:rPr>
              <a:t>Amount: </a:t>
            </a:r>
            <a:pPr indent="0" marL="0">
              <a:buNone/>
            </a:pPr>
            <a:r>
              <a:rPr lang="en-US" sz="2000" b="1" dirty="0">
                <a:solidFill>
                  <a:srgbClr val="B45309"/>
                </a:solidFill>
                <a:latin typeface="Segoe UI" pitchFamily="34" charset="0"/>
                <a:ea typeface="Segoe UI" pitchFamily="34" charset="-122"/>
                <a:cs typeface="Segoe UI" pitchFamily="34" charset="-120"/>
              </a:rPr>
              <a:t>[NEED: Sample County fee list]</a:t>
            </a:r>
            <a:endParaRPr lang="en-US" sz="2000" dirty="0"/>
          </a:p>
        </p:txBody>
      </p:sp>
      <p:sp>
        <p:nvSpPr>
          <p:cNvPr descr="Card: Qualify by petition. File Form DS-DE 9 first; signatures equal to 1 percent of registered voters in the area; due before noon on the 28th day before qualifying begins." id="4" name="S6 Card Qualify by petition"/>
          <p:cNvSpPr/>
          <p:nvPr/>
        </p:nvSpPr>
        <p:spPr>
          <a:xfrm>
            <a:off x="6291072" y="1508760"/>
            <a:ext cx="5440680" cy="3931920"/>
          </a:xfrm>
          <a:prstGeom prst="rect">
            <a:avLst/>
          </a:prstGeom>
          <a:solidFill>
            <a:srgbClr val="F4F7FA"/>
          </a:solidFill>
          <a:ln w="25400">
            <a:solidFill>
              <a:srgbClr val="F2B544"/>
            </a:solidFill>
          </a:ln>
        </p:spPr>
        <p:txBody>
          <a:bodyPr wrap="square" lIns="177800" tIns="177800" rIns="177800" bIns="177800" rtlCol="0" anchor="t"/>
          <a:lstStyle/>
          <a:p>
            <a:pPr indent="0" marL="0">
              <a:spcAft>
                <a:spcPts val="1000"/>
              </a:spcAft>
              <a:buNone/>
            </a:pPr>
            <a:r>
              <a:rPr lang="en-US" sz="2400" b="1" dirty="0">
                <a:solidFill>
                  <a:srgbClr val="0F2E4C"/>
                </a:solidFill>
                <a:latin typeface="Segoe UI" pitchFamily="34" charset="0"/>
                <a:ea typeface="Segoe UI" pitchFamily="34" charset="-122"/>
                <a:cs typeface="Segoe UI" pitchFamily="34" charset="-120"/>
              </a:rPr>
              <a:t>Qualify by petition</a:t>
            </a:r>
            <a:endParaRPr lang="en-US" sz="2000" dirty="0"/>
          </a:p>
          <a:p>
            <a:pPr marL="381000" indent="-381000">
              <a:spcAft>
                <a:spcPts val="800"/>
              </a:spcAft>
              <a:buSzPct val="100000"/>
              <a:buChar char="•"/>
            </a:pPr>
            <a:r>
              <a:rPr lang="en-US" sz="2000" dirty="0">
                <a:solidFill>
                  <a:srgbClr val="1F2933"/>
                </a:solidFill>
                <a:latin typeface="Segoe UI" pitchFamily="34" charset="0"/>
                <a:ea typeface="Segoe UI" pitchFamily="34" charset="-122"/>
                <a:cs typeface="Segoe UI" pitchFamily="34" charset="-120"/>
              </a:rPr>
              <a:t>File Form DS-DE 9 before you collect signatures</a:t>
            </a:r>
            <a:endParaRPr lang="en-US" sz="2000" dirty="0"/>
          </a:p>
          <a:p>
            <a:pPr marL="381000" indent="-381000">
              <a:spcAft>
                <a:spcPts val="800"/>
              </a:spcAft>
              <a:buSzPct val="100000"/>
              <a:buChar char="•"/>
            </a:pPr>
            <a:r>
              <a:rPr lang="en-US" sz="2000" dirty="0">
                <a:solidFill>
                  <a:srgbClr val="1F2933"/>
                </a:solidFill>
                <a:latin typeface="Segoe UI" pitchFamily="34" charset="0"/>
                <a:ea typeface="Segoe UI" pitchFamily="34" charset="-122"/>
                <a:cs typeface="Segoe UI" pitchFamily="34" charset="-120"/>
              </a:rPr>
              <a:t>Signatures equal to 1% of the registered voters in the office’s area</a:t>
            </a:r>
            <a:endParaRPr lang="en-US" sz="2000" dirty="0"/>
          </a:p>
          <a:p>
            <a:pPr marL="381000" indent="-381000">
              <a:spcAft>
                <a:spcPts val="800"/>
              </a:spcAft>
              <a:buSzPct val="100000"/>
              <a:buChar char="•"/>
            </a:pPr>
            <a:r>
              <a:rPr lang="en-US" sz="2000" dirty="0">
                <a:solidFill>
                  <a:srgbClr val="1F2933"/>
                </a:solidFill>
                <a:latin typeface="Segoe UI" pitchFamily="34" charset="0"/>
                <a:ea typeface="Segoe UI" pitchFamily="34" charset="-122"/>
                <a:cs typeface="Segoe UI" pitchFamily="34" charset="-120"/>
              </a:rPr>
              <a:t>Due before noon on the 28th day before qualifying begins</a:t>
            </a:r>
            <a:endParaRPr lang="en-US" sz="2000" dirty="0"/>
          </a:p>
        </p:txBody>
      </p:sp>
      <p:sp>
        <p:nvSpPr>
          <p:cNvPr id="5" name="S6 Footnote"/>
          <p:cNvSpPr/>
          <p:nvPr/>
        </p:nvSpPr>
        <p:spPr>
          <a:xfrm>
            <a:off x="457200" y="5577840"/>
            <a:ext cx="11274552" cy="548640"/>
          </a:xfrm>
          <a:prstGeom prst="rect">
            <a:avLst/>
          </a:prstGeom>
          <a:noFill/>
          <a:ln/>
        </p:spPr>
        <p:txBody>
          <a:bodyPr wrap="square" rtlCol="0" anchor="ctr"/>
          <a:lstStyle/>
          <a:p>
            <a:pPr indent="0" marL="0">
              <a:buNone/>
            </a:pPr>
            <a:r>
              <a:rPr lang="en-US" sz="2000" i="1" dirty="0">
                <a:solidFill>
                  <a:srgbClr val="1F2933"/>
                </a:solidFill>
                <a:latin typeface="Segoe UI" pitchFamily="34" charset="0"/>
                <a:ea typeface="Segoe UI" pitchFamily="34" charset="-122"/>
                <a:cs typeface="Segoe UI" pitchFamily="34" charset="-120"/>
              </a:rPr>
              <a:t>Write-in candidates pay no fee, but their names aren’t printed on the ballot.</a:t>
            </a:r>
            <a:endParaRPr lang="en-US" sz="2000" dirty="0"/>
          </a:p>
        </p:txBody>
      </p:sp>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2"/>
          <p:cNvSpPr/>
          <p:nvPr>
            <p:ph idx="102" type="title" hasCustomPrompt="1"/>
          </p:nvPr>
        </p:nvSpPr>
        <p:spPr>
          <a:xfrm>
            <a:off x="457200" y="155448"/>
            <a:ext cx="11247120" cy="841248"/>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Qualifying week: due by noon on the last day</a:t>
            </a:r>
            <a:endParaRPr lang="en-US" sz="3400" dirty="0"/>
          </a:p>
        </p:txBody>
      </p:sp>
      <p:sp>
        <p:nvSpPr>
          <p:cNvPr id="3" name="S7 Body"/>
          <p:cNvSpPr/>
          <p:nvPr/>
        </p:nvSpPr>
        <p:spPr>
          <a:xfrm>
            <a:off x="640080" y="1463040"/>
            <a:ext cx="10972800" cy="4709160"/>
          </a:xfrm>
          <a:prstGeom prst="rect">
            <a:avLst/>
          </a:prstGeom>
          <a:noFill/>
          <a:ln/>
        </p:spPr>
        <p:txBody>
          <a:bodyPr wrap="square" rtlCol="0" anchor="t"/>
          <a:lstStyle/>
          <a:p>
            <a:pPr marL="381000" indent="-381000">
              <a:spcAft>
                <a:spcPts val="1000"/>
              </a:spcAft>
              <a:buSzPct val="100000"/>
              <a:buChar char="•"/>
            </a:pPr>
            <a:r>
              <a:rPr lang="en-US" sz="2400" dirty="0">
                <a:solidFill>
                  <a:srgbClr val="1F2933"/>
                </a:solidFill>
                <a:latin typeface="Segoe UI" pitchFamily="34" charset="0"/>
                <a:ea typeface="Segoe UI" pitchFamily="34" charset="-122"/>
                <a:cs typeface="Segoe UI" pitchFamily="34" charset="-120"/>
              </a:rPr>
              <a:t>Qualifying fee check (unless you qualified by petition)</a:t>
            </a:r>
            <a:endParaRPr lang="en-US" sz="2400" dirty="0"/>
          </a:p>
          <a:p>
            <a:pPr marL="381000" indent="-381000">
              <a:spcAft>
                <a:spcPts val="1000"/>
              </a:spcAft>
              <a:buSzPct val="100000"/>
              <a:buChar char="•"/>
            </a:pPr>
            <a:r>
              <a:rPr lang="en-US" sz="2400" dirty="0">
                <a:solidFill>
                  <a:srgbClr val="1F2933"/>
                </a:solidFill>
                <a:latin typeface="Segoe UI" pitchFamily="34" charset="0"/>
                <a:ea typeface="Segoe UI" pitchFamily="34" charset="-122"/>
                <a:cs typeface="Segoe UI" pitchFamily="34" charset="-120"/>
              </a:rPr>
              <a:t>Candidate’s oath, with your name as it will appear on the ballot</a:t>
            </a:r>
            <a:endParaRPr lang="en-US" sz="2400" dirty="0"/>
          </a:p>
          <a:p>
            <a:pPr marL="381000" indent="-381000">
              <a:spcAft>
                <a:spcPts val="1000"/>
              </a:spcAft>
              <a:buSzPct val="100000"/>
              <a:buChar char="•"/>
            </a:pPr>
            <a:r>
              <a:rPr lang="en-US" sz="2400" dirty="0">
                <a:solidFill>
                  <a:srgbClr val="1F2933"/>
                </a:solidFill>
                <a:latin typeface="Segoe UI" pitchFamily="34" charset="0"/>
                <a:ea typeface="Segoe UI" pitchFamily="34" charset="-122"/>
                <a:cs typeface="Segoe UI" pitchFamily="34" charset="-120"/>
              </a:rPr>
              <a:t>Party statement, or no-party statement, for a partisan office</a:t>
            </a:r>
            <a:endParaRPr lang="en-US" sz="2400" dirty="0"/>
          </a:p>
          <a:p>
            <a:pPr marL="381000" indent="-381000">
              <a:spcAft>
                <a:spcPts val="1000"/>
              </a:spcAft>
              <a:buSzPct val="100000"/>
              <a:buChar char="•"/>
            </a:pPr>
            <a:r>
              <a:rPr lang="en-US" sz="2400" dirty="0">
                <a:solidFill>
                  <a:srgbClr val="1F2933"/>
                </a:solidFill>
                <a:latin typeface="Segoe UI" pitchFamily="34" charset="0"/>
                <a:ea typeface="Segoe UI" pitchFamily="34" charset="-122"/>
                <a:cs typeface="Segoe UI" pitchFamily="34" charset="-120"/>
              </a:rPr>
              <a:t>Form DS-DE 9 (already on file)</a:t>
            </a:r>
            <a:endParaRPr lang="en-US" sz="2400" dirty="0"/>
          </a:p>
          <a:p>
            <a:pPr marL="381000" indent="-381000">
              <a:spcAft>
                <a:spcPts val="1000"/>
              </a:spcAft>
              <a:buSzPct val="100000"/>
              <a:buChar char="•"/>
            </a:pPr>
            <a:r>
              <a:rPr lang="en-US" sz="2400" dirty="0">
                <a:solidFill>
                  <a:srgbClr val="1F2933"/>
                </a:solidFill>
                <a:latin typeface="Segoe UI" pitchFamily="34" charset="0"/>
                <a:ea typeface="Segoe UI" pitchFamily="34" charset="-122"/>
                <a:cs typeface="Segoe UI" pitchFamily="34" charset="-120"/>
              </a:rPr>
              <a:t>Financial disclosure form</a:t>
            </a:r>
            <a:endParaRPr lang="en-US" sz="2400" dirty="0"/>
          </a:p>
          <a:p>
            <a:pPr marL="381000" indent="-381000">
              <a:spcAft>
                <a:spcPts val="1000"/>
              </a:spcAft>
              <a:buSzPct val="100000"/>
              <a:buChar char="•"/>
            </a:pPr>
            <a:r>
              <a:rPr lang="en-US" sz="2400" dirty="0">
                <a:solidFill>
                  <a:srgbClr val="1F2933"/>
                </a:solidFill>
                <a:latin typeface="Segoe UI" pitchFamily="34" charset="0"/>
                <a:ea typeface="Segoe UI" pitchFamily="34" charset="-122"/>
                <a:cs typeface="Segoe UI" pitchFamily="34" charset="-120"/>
              </a:rPr>
              <a:t>Written oath: are you also a citizen of another country? (new in 2026)</a:t>
            </a:r>
            <a:endParaRPr lang="en-US" sz="2400" dirty="0"/>
          </a:p>
          <a:p>
            <a:pPr marL="381000" indent="-381000">
              <a:spcAft>
                <a:spcPts val="1000"/>
              </a:spcAft>
              <a:buSzPct val="100000"/>
              <a:buChar char="•"/>
            </a:pPr>
            <a:r>
              <a:rPr lang="en-US" sz="2400" dirty="0">
                <a:solidFill>
                  <a:srgbClr val="1F2933"/>
                </a:solidFill>
                <a:latin typeface="Segoe UI" pitchFamily="34" charset="0"/>
                <a:ea typeface="Segoe UI" pitchFamily="34" charset="-122"/>
                <a:cs typeface="Segoe UI" pitchFamily="34" charset="-120"/>
              </a:rPr>
              <a:t>Dates: </a:t>
            </a:r>
            <a:pPr indent="0" marL="0">
              <a:buNone/>
            </a:pPr>
            <a:r>
              <a:rPr lang="en-US" sz="2400" b="1" dirty="0">
                <a:solidFill>
                  <a:srgbClr val="B45309"/>
                </a:solidFill>
                <a:latin typeface="Segoe UI" pitchFamily="34" charset="0"/>
                <a:ea typeface="Segoe UI" pitchFamily="34" charset="-122"/>
                <a:cs typeface="Segoe UI" pitchFamily="34" charset="-120"/>
              </a:rPr>
              <a:t>[NEED: qualifying dates from the Division of Elections calendar]</a:t>
            </a:r>
            <a:endParaRPr lang="en-US" sz="2400" dirty="0"/>
          </a:p>
        </p:txBody>
      </p:sp>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2"/>
          <p:cNvSpPr/>
          <p:nvPr>
            <p:ph idx="102" type="title" hasCustomPrompt="1"/>
          </p:nvPr>
        </p:nvSpPr>
        <p:spPr>
          <a:xfrm>
            <a:off x="457200" y="155448"/>
            <a:ext cx="11247120" cy="841248"/>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Already hold a public office?</a:t>
            </a:r>
            <a:endParaRPr lang="en-US" sz="3400" dirty="0"/>
          </a:p>
        </p:txBody>
      </p:sp>
      <p:sp>
        <p:nvSpPr>
          <p:cNvPr id="3" name="S8 Body"/>
          <p:cNvSpPr/>
          <p:nvPr/>
        </p:nvSpPr>
        <p:spPr>
          <a:xfrm>
            <a:off x="640080" y="1463040"/>
            <a:ext cx="10972800" cy="4709160"/>
          </a:xfrm>
          <a:prstGeom prst="rect">
            <a:avLst/>
          </a:prstGeom>
          <a:noFill/>
          <a:ln/>
        </p:spPr>
        <p:txBody>
          <a:bodyPr wrap="square" rtlCol="0" anchor="t"/>
          <a:lstStyle/>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Florida’s resign-to-run law may apply if the terms overlap</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If it does: a written resignation at least 10 days before qualifying begins</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The resignation can’t be taken back</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Some deputies, officers, and subordinates must resign to run against their boss</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We can’t tell you whether it applies. Ask your own attorney</a:t>
            </a:r>
            <a:endParaRPr lang="en-US" sz="2400" dirty="0"/>
          </a:p>
        </p:txBody>
      </p:sp>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2"/>
          <p:cNvSpPr/>
          <p:nvPr>
            <p:ph idx="102" type="title" hasCustomPrompt="1"/>
          </p:nvPr>
        </p:nvSpPr>
        <p:spPr>
          <a:xfrm>
            <a:off x="457200" y="155448"/>
            <a:ext cx="11247120" cy="841248"/>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After you qualify</a:t>
            </a:r>
            <a:endParaRPr lang="en-US" sz="3400" dirty="0"/>
          </a:p>
        </p:txBody>
      </p:sp>
      <p:sp>
        <p:nvSpPr>
          <p:cNvPr id="3" name="S9 Body"/>
          <p:cNvSpPr/>
          <p:nvPr/>
        </p:nvSpPr>
        <p:spPr>
          <a:xfrm>
            <a:off x="640080" y="1463040"/>
            <a:ext cx="10972800" cy="4709160"/>
          </a:xfrm>
          <a:prstGeom prst="rect">
            <a:avLst/>
          </a:prstGeom>
          <a:noFill/>
          <a:ln/>
        </p:spPr>
        <p:txBody>
          <a:bodyPr wrap="square" rtlCol="0" anchor="t"/>
          <a:lstStyle/>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Reports: quarterly, then on a set schedule before each election</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Late fines start at $50 or $500 a day, depending on the report, and come from your personal funds</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Contribution limit: $1,000 per person, per election</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Paid ads need the exact disclaimer wording</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When you withdraw, become unopposed, are eliminated, or are elected: dispose of leftover funds and file a termination report within 90 days</a:t>
            </a:r>
            <a:endParaRPr lang="en-US" sz="2400" dirty="0"/>
          </a:p>
        </p:txBody>
      </p:sp>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2"/>
          <p:cNvSpPr/>
          <p:nvPr>
            <p:ph idx="102" type="title" hasCustomPrompt="1"/>
          </p:nvPr>
        </p:nvSpPr>
        <p:spPr>
          <a:xfrm>
            <a:off x="457200" y="155448"/>
            <a:ext cx="11247120" cy="841248"/>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Where to get help</a:t>
            </a:r>
            <a:endParaRPr lang="en-US" sz="3400" dirty="0"/>
          </a:p>
        </p:txBody>
      </p:sp>
      <p:sp>
        <p:nvSpPr>
          <p:cNvPr id="3" name="S10 Body"/>
          <p:cNvSpPr/>
          <p:nvPr/>
        </p:nvSpPr>
        <p:spPr>
          <a:xfrm>
            <a:off x="640080" y="1463040"/>
            <a:ext cx="10972800" cy="4709160"/>
          </a:xfrm>
          <a:prstGeom prst="rect">
            <a:avLst/>
          </a:prstGeom>
          <a:noFill/>
          <a:ln/>
        </p:spPr>
        <p:txBody>
          <a:bodyPr wrap="square" rtlCol="0" anchor="t"/>
          <a:lstStyle/>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Handbook and forms: dos.fl.gov/elections/forms-publications</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Florida Division of Elections: 850.245.6200</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Our qualifying desk: </a:t>
            </a:r>
            <a:pPr indent="0" marL="0">
              <a:buNone/>
            </a:pPr>
            <a:r>
              <a:rPr lang="en-US" sz="2400" b="1" dirty="0">
                <a:solidFill>
                  <a:srgbClr val="B45309"/>
                </a:solidFill>
                <a:latin typeface="Segoe UI" pitchFamily="34" charset="0"/>
                <a:ea typeface="Segoe UI" pitchFamily="34" charset="-122"/>
                <a:cs typeface="Segoe UI" pitchFamily="34" charset="-120"/>
              </a:rPr>
              <a:t>[NEED: phone, email, and candidate page]</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Qualifying dates: </a:t>
            </a:r>
            <a:pPr indent="0" marL="0">
              <a:buNone/>
            </a:pPr>
            <a:r>
              <a:rPr lang="en-US" sz="2400" b="1" dirty="0">
                <a:solidFill>
                  <a:srgbClr val="B45309"/>
                </a:solidFill>
                <a:latin typeface="Segoe UI" pitchFamily="34" charset="0"/>
                <a:ea typeface="Segoe UI" pitchFamily="34" charset="-122"/>
                <a:cs typeface="Segoe UI" pitchFamily="34" charset="-120"/>
              </a:rPr>
              <a:t>[NEED: from the Division of Elections calendar]</a:t>
            </a:r>
            <a:endParaRPr lang="en-US" sz="2400" dirty="0"/>
          </a:p>
          <a:p>
            <a:pPr marL="381000" indent="-381000">
              <a:spcAft>
                <a:spcPts val="1400"/>
              </a:spcAft>
              <a:buSzPct val="100000"/>
              <a:buChar char="•"/>
            </a:pPr>
            <a:r>
              <a:rPr lang="en-US" sz="2400" dirty="0">
                <a:solidFill>
                  <a:srgbClr val="1F2933"/>
                </a:solidFill>
                <a:latin typeface="Segoe UI" pitchFamily="34" charset="0"/>
                <a:ea typeface="Segoe UI" pitchFamily="34" charset="-122"/>
                <a:cs typeface="Segoe UI" pitchFamily="34" charset="-120"/>
              </a:rPr>
              <a:t>Handouts: our qualifying checklist and FAQ</a:t>
            </a:r>
            <a:endParaRPr lang="en-US" sz="2400" dirty="0"/>
          </a:p>
        </p:txBody>
      </p:sp>
      <p:sp>
        <p:nvSpPr>
          <p:cNvPr id="25" name="Slide Number Placeholder 0"/>
          <p:cNvSpPr>
            <a:spLocks noGrp="1"/>
          </p:cNvSpPr>
          <p:nvPr>
            <p:ph type="sldNum" sz="quarter" idx="4294967295"/>
          </p:nvPr>
        </p:nvSpPr>
        <p:spPr>
          <a:xfrm>
            <a:off x="11064240" y="6309360"/>
            <a:ext cx="731520" cy="411480"/>
          </a:xfrm>
          <a:prstGeom prst="rect">
            <a:avLst/>
          </a:prstGeom>
          <a:extLst>
            <a:ext uri="{C572A759-6A51-4108-AA02-DFA0A04FC94B}">
              <ma14:wrappingTextBoxFlag xmlns:ma14="http://schemas.microsoft.com/office/mac/drawingml/2011/main" val="0"/>
            </a:ext>
          </a:extLst>
        </p:spPr>
        <p:txBody>
          <a:bodyPr/>
          <a:lstStyle>
            <a:lvl1pPr>
              <a:defRPr sz="1600">
                <a:solidFill>
                  <a:srgbClr val="52606D"/>
                </a:solidFill>
                <a:latin typeface="Segoe UI"/>
                <a:ea typeface="Segoe UI"/>
                <a:cs typeface="Segoe UI"/>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AI for Florida Elections (sample)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about running for county office? Qualifying 101 (DRAFT)</dc:title>
  <dc:subject>Candidate information session built from the Florida Candidate and Campaign Treasurer Handbook (Rev. 07/14/2026)</dc:subject>
  <dc:creator>AI for Florida Elections (demonstration)</dc:creator>
  <cp:lastModifiedBy>AI for Florida Elections (demonstration)</cp:lastModifiedBy>
  <cp:revision>1</cp:revision>
  <dcterms:created xsi:type="dcterms:W3CDTF">2026-10-02T20:08:53Z</dcterms:created>
  <dcterms:modified xsi:type="dcterms:W3CDTF">2026-10-02T20:08:53Z</dcterms:modified>
</cp:coreProperties>
</file>